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5143500" cx="9144000"/>
  <p:notesSz cx="6858000" cy="9144000"/>
  <p:embeddedFontLst>
    <p:embeddedFont>
      <p:font typeface="Nunito"/>
      <p:regular r:id="rId44"/>
      <p:bold r:id="rId45"/>
      <p:italic r:id="rId46"/>
      <p:boldItalic r:id="rId47"/>
    </p:embeddedFont>
    <p:embeddedFont>
      <p:font typeface="Cousine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2" roundtripDataSignature="AMtx7miK0v2RpbHEQ1oVpCN0h6w7+4J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14481DB-ED0A-48BA-A17C-CE751026318F}">
  <a:tblStyle styleId="{E14481DB-ED0A-48BA-A17C-CE751026318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3430CAAB-2F69-48DC-BBC6-85A569B7BB88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43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Nunito-regular.fntdata"/><Relationship Id="rId43" Type="http://schemas.openxmlformats.org/officeDocument/2006/relationships/slide" Target="slides/slide37.xml"/><Relationship Id="rId46" Type="http://schemas.openxmlformats.org/officeDocument/2006/relationships/font" Target="fonts/Nunito-italic.fntdata"/><Relationship Id="rId45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Cousine-regular.fntdata"/><Relationship Id="rId47" Type="http://schemas.openxmlformats.org/officeDocument/2006/relationships/font" Target="fonts/Nunito-boldItalic.fntdata"/><Relationship Id="rId49" Type="http://schemas.openxmlformats.org/officeDocument/2006/relationships/font" Target="fonts/Cousine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Cousine-boldItalic.fntdata"/><Relationship Id="rId50" Type="http://schemas.openxmlformats.org/officeDocument/2006/relationships/font" Target="fonts/Cousine-italic.fntdata"/><Relationship Id="rId52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版本二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版本一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請老師自備教室照片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TW"/>
              <a:t>困難版提示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Satokoay (舞鶴)遺址。建檔單位：花蓮縣文化局。數位物件授權：OGDL(政府資料開放授權)。發佈於《國家文化記憶庫》https://memory.culture.tw/Home/Detail?Id=289713&amp;IndexCode=Culture_Place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9"/>
          <p:cNvSpPr/>
          <p:nvPr/>
        </p:nvSpPr>
        <p:spPr>
          <a:xfrm rot="5400000">
            <a:off x="4527177" y="-550510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" name="Google Shape;13;p39"/>
          <p:cNvSpPr/>
          <p:nvPr/>
        </p:nvSpPr>
        <p:spPr>
          <a:xfrm rot="-5400000">
            <a:off x="695075" y="986571"/>
            <a:ext cx="995100" cy="10662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" name="Google Shape;14;p39"/>
          <p:cNvCxnSpPr/>
          <p:nvPr/>
        </p:nvCxnSpPr>
        <p:spPr>
          <a:xfrm>
            <a:off x="8365300" y="1345300"/>
            <a:ext cx="0" cy="16968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15" name="Google Shape;15;p39"/>
          <p:cNvSpPr/>
          <p:nvPr/>
        </p:nvSpPr>
        <p:spPr>
          <a:xfrm rot="-5400000">
            <a:off x="4525702" y="-2134011"/>
            <a:ext cx="92588" cy="7106862"/>
          </a:xfrm>
          <a:custGeom>
            <a:rect b="b" l="l" r="r" t="t"/>
            <a:pathLst>
              <a:path extrusionOk="0" h="91029" w="4938">
                <a:moveTo>
                  <a:pt x="0" y="0"/>
                </a:moveTo>
                <a:lnTo>
                  <a:pt x="4938" y="0"/>
                </a:lnTo>
                <a:lnTo>
                  <a:pt x="4938" y="91029"/>
                </a:lnTo>
                <a:lnTo>
                  <a:pt x="0" y="91029"/>
                </a:lnTo>
              </a:path>
            </a:pathLst>
          </a:custGeom>
          <a:noFill/>
          <a:ln cap="flat" cmpd="sng" w="9525">
            <a:solidFill>
              <a:srgbClr val="FFFFFF"/>
            </a:solidFill>
            <a:prstDash val="dashDot"/>
            <a:miter lim="8000"/>
            <a:headEnd len="sm" w="sm" type="none"/>
            <a:tailEnd len="sm" w="sm" type="none"/>
          </a:ln>
        </p:spPr>
      </p:sp>
      <p:sp>
        <p:nvSpPr>
          <p:cNvPr id="16" name="Google Shape;16;p39"/>
          <p:cNvSpPr/>
          <p:nvPr/>
        </p:nvSpPr>
        <p:spPr>
          <a:xfrm rot="5400000">
            <a:off x="7048175" y="2866905"/>
            <a:ext cx="1285500" cy="1377300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9525">
            <a:solidFill>
              <a:srgbClr val="FFFFFF"/>
            </a:solidFill>
            <a:prstDash val="dash"/>
            <a:round/>
            <a:headEnd len="sm" w="sm" type="triangle"/>
            <a:tailEnd len="sm" w="sm" type="triangl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9"/>
          <p:cNvSpPr txBox="1"/>
          <p:nvPr>
            <p:ph type="ctrTitle"/>
          </p:nvPr>
        </p:nvSpPr>
        <p:spPr>
          <a:xfrm>
            <a:off x="921200" y="1509206"/>
            <a:ext cx="7205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  <p:sp>
        <p:nvSpPr>
          <p:cNvPr id="18" name="Google Shape;18;p39"/>
          <p:cNvSpPr txBox="1"/>
          <p:nvPr>
            <p:ph idx="1" type="subTitle"/>
          </p:nvPr>
        </p:nvSpPr>
        <p:spPr>
          <a:xfrm>
            <a:off x="4698564" y="3108819"/>
            <a:ext cx="354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9" name="Google Shape;19;p3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/>
          <p:nvPr>
            <p:ph idx="1" type="body"/>
          </p:nvPr>
        </p:nvSpPr>
        <p:spPr>
          <a:xfrm>
            <a:off x="1413600" y="2466600"/>
            <a:ext cx="6316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b="1" sz="2400"/>
            </a:lvl1pPr>
            <a:lvl2pPr indent="-3810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 b="1"/>
            </a:lvl2pPr>
            <a:lvl3pPr indent="-3810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/>
            </a:lvl3pPr>
            <a:lvl4pPr indent="-3810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4pPr>
            <a:lvl5pPr indent="-3810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5pPr>
            <a:lvl6pPr indent="-3810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6pPr>
            <a:lvl7pPr indent="-3810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b="1" sz="2400"/>
            </a:lvl7pPr>
            <a:lvl8pPr indent="-3810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b="1" sz="2400"/>
            </a:lvl8pPr>
            <a:lvl9pPr indent="-3810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b="1" sz="2400"/>
            </a:lvl9pPr>
          </a:lstStyle>
          <a:p/>
        </p:txBody>
      </p:sp>
      <p:grpSp>
        <p:nvGrpSpPr>
          <p:cNvPr id="24" name="Google Shape;24;p41"/>
          <p:cNvGrpSpPr/>
          <p:nvPr/>
        </p:nvGrpSpPr>
        <p:grpSpPr>
          <a:xfrm>
            <a:off x="3954441" y="1078294"/>
            <a:ext cx="1212106" cy="1158543"/>
            <a:chOff x="3754950" y="1132925"/>
            <a:chExt cx="1580939" cy="1544725"/>
          </a:xfrm>
        </p:grpSpPr>
        <p:sp>
          <p:nvSpPr>
            <p:cNvPr id="25" name="Google Shape;25;p41"/>
            <p:cNvSpPr/>
            <p:nvPr/>
          </p:nvSpPr>
          <p:spPr>
            <a:xfrm>
              <a:off x="3907350" y="1285321"/>
              <a:ext cx="1329300" cy="1329300"/>
            </a:xfrm>
            <a:prstGeom prst="ellipse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1"/>
            <p:cNvSpPr/>
            <p:nvPr/>
          </p:nvSpPr>
          <p:spPr>
            <a:xfrm rot="-5400000">
              <a:off x="3754950" y="1132925"/>
              <a:ext cx="1480500" cy="14805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triangle"/>
              <a:tailEnd len="sm" w="sm" type="triangl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" name="Google Shape;27;p41"/>
            <p:cNvCxnSpPr>
              <a:endCxn id="25" idx="1"/>
            </p:cNvCxnSpPr>
            <p:nvPr/>
          </p:nvCxnSpPr>
          <p:spPr>
            <a:xfrm>
              <a:off x="3890221" y="1267892"/>
              <a:ext cx="211800" cy="2121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8" name="Google Shape;28;p41"/>
            <p:cNvCxnSpPr/>
            <p:nvPr/>
          </p:nvCxnSpPr>
          <p:spPr>
            <a:xfrm>
              <a:off x="5335889" y="1276425"/>
              <a:ext cx="0" cy="13935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  <p:sp>
          <p:nvSpPr>
            <p:cNvPr id="29" name="Google Shape;29;p41"/>
            <p:cNvSpPr/>
            <p:nvPr/>
          </p:nvSpPr>
          <p:spPr>
            <a:xfrm>
              <a:off x="4222975" y="1683233"/>
              <a:ext cx="698050" cy="5499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 cap="flat" cmpd="sng" w="19050">
                    <a:solidFill>
                      <a:srgbClr val="FFFFFF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noFill/>
                  <a:latin typeface="Arial"/>
                </a:rPr>
                <a:t>“</a:t>
              </a:r>
            </a:p>
          </p:txBody>
        </p:sp>
        <p:cxnSp>
          <p:nvCxnSpPr>
            <p:cNvPr id="30" name="Google Shape;30;p41"/>
            <p:cNvCxnSpPr>
              <a:stCxn id="25" idx="5"/>
            </p:cNvCxnSpPr>
            <p:nvPr/>
          </p:nvCxnSpPr>
          <p:spPr>
            <a:xfrm>
              <a:off x="5041979" y="2419950"/>
              <a:ext cx="253800" cy="2577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1" name="Google Shape;31;p41"/>
            <p:cNvCxnSpPr/>
            <p:nvPr/>
          </p:nvCxnSpPr>
          <p:spPr>
            <a:xfrm>
              <a:off x="4244700" y="1591869"/>
              <a:ext cx="654600" cy="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triangle"/>
              <a:tailEnd len="sm" w="sm" type="triangle"/>
            </a:ln>
          </p:spPr>
        </p:cxnSp>
      </p:grpSp>
      <p:sp>
        <p:nvSpPr>
          <p:cNvPr id="32" name="Google Shape;32;p4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2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" type="body"/>
          </p:nvPr>
        </p:nvSpPr>
        <p:spPr>
          <a:xfrm>
            <a:off x="343225" y="1125000"/>
            <a:ext cx="8290800" cy="3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4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72533A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B1886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16" y="0"/>
            <a:ext cx="914176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38"/>
          <p:cNvSpPr/>
          <p:nvPr/>
        </p:nvSpPr>
        <p:spPr>
          <a:xfrm>
            <a:off x="91700" y="96300"/>
            <a:ext cx="8966100" cy="4945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8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ousine"/>
              <a:buNone/>
              <a:defRPr b="0" i="0" sz="2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9" name="Google Shape;9;p38"/>
          <p:cNvSpPr txBox="1"/>
          <p:nvPr>
            <p:ph idx="1" type="body"/>
          </p:nvPr>
        </p:nvSpPr>
        <p:spPr>
          <a:xfrm>
            <a:off x="457200" y="1125000"/>
            <a:ext cx="8229600" cy="36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▪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▫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●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○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ousine"/>
              <a:buChar char="■"/>
              <a:defRPr b="0" i="0" sz="24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/>
        </p:txBody>
      </p:sp>
      <p:sp>
        <p:nvSpPr>
          <p:cNvPr id="10" name="Google Shape;10;p3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30.png"/><Relationship Id="rId13" Type="http://schemas.openxmlformats.org/officeDocument/2006/relationships/image" Target="../media/image6.png"/><Relationship Id="rId1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Relationship Id="rId1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Relationship Id="rId8" Type="http://schemas.openxmlformats.org/officeDocument/2006/relationships/image" Target="../media/image4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15.png"/><Relationship Id="rId5" Type="http://schemas.openxmlformats.org/officeDocument/2006/relationships/image" Target="../media/image29.png"/><Relationship Id="rId6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shm.ntpc.gov.tw/files/file_pool/4/0L181404110335296077/%E5%8D%81%E4%B8%89%E8%A1%8C%E5%8D%8A%E5%B9%B4%E5%88%8A13%E6%9C%9F_%E6%AA%A2%E8%A6%96%E6%AA%94_20210629.pdf" TargetMode="External"/><Relationship Id="rId4" Type="http://schemas.openxmlformats.org/officeDocument/2006/relationships/hyperlink" Target="https://www.sshm.ntpc.gov.tw/files/file_pool/4/0K358555579357415729/Joy%E6%84%9B%E5%8D%81%E4%B8%89%E8%A1%8C_%E7%AC%AC%E5%8D%81%E6%9C%9F.pdf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4.jpg"/><Relationship Id="rId4" Type="http://schemas.openxmlformats.org/officeDocument/2006/relationships/image" Target="../media/image36.jpg"/><Relationship Id="rId5" Type="http://schemas.openxmlformats.org/officeDocument/2006/relationships/image" Target="../media/image42.jpg"/><Relationship Id="rId6" Type="http://schemas.openxmlformats.org/officeDocument/2006/relationships/image" Target="../media/image47.jpg"/><Relationship Id="rId7" Type="http://schemas.openxmlformats.org/officeDocument/2006/relationships/image" Target="../media/image3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nchdb.boch.gov.tw/assets/mapSearch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9.png"/><Relationship Id="rId4" Type="http://schemas.openxmlformats.org/officeDocument/2006/relationships/image" Target="../media/image4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ctrTitle"/>
          </p:nvPr>
        </p:nvSpPr>
        <p:spPr>
          <a:xfrm>
            <a:off x="1035451" y="2125136"/>
            <a:ext cx="7205700" cy="1728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2000">
                <a:solidFill>
                  <a:srgbClr val="72533A"/>
                </a:solidFill>
              </a:rPr>
              <a:t>主題一：</a:t>
            </a:r>
            <a:br>
              <a:rPr lang="zh-TW">
                <a:solidFill>
                  <a:srgbClr val="72533A"/>
                </a:solidFill>
              </a:rPr>
            </a:br>
            <a:r>
              <a:rPr lang="zh-TW">
                <a:solidFill>
                  <a:srgbClr val="72533A"/>
                </a:solidFill>
              </a:rPr>
              <a:t>沒有文字的歷史？！</a:t>
            </a:r>
            <a:br>
              <a:rPr lang="zh-TW">
                <a:solidFill>
                  <a:srgbClr val="72533A"/>
                </a:solidFill>
              </a:rPr>
            </a:br>
            <a:r>
              <a:rPr lang="zh-TW">
                <a:solidFill>
                  <a:srgbClr val="72533A"/>
                </a:solidFill>
              </a:rPr>
              <a:t>什麼是考古？</a:t>
            </a:r>
            <a:endParaRPr>
              <a:solidFill>
                <a:srgbClr val="72533A"/>
              </a:solidFill>
            </a:endParaRPr>
          </a:p>
        </p:txBody>
      </p:sp>
      <p:sp>
        <p:nvSpPr>
          <p:cNvPr id="48" name="Google Shape;48;p1"/>
          <p:cNvSpPr txBox="1"/>
          <p:nvPr>
            <p:ph idx="1" type="subTitle"/>
          </p:nvPr>
        </p:nvSpPr>
        <p:spPr>
          <a:xfrm>
            <a:off x="1107651" y="3642228"/>
            <a:ext cx="4949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rgbClr val="727272"/>
                </a:solidFill>
              </a:rPr>
              <a:t>PART 1：認識考古學的概念</a:t>
            </a:r>
            <a:endParaRPr/>
          </a:p>
        </p:txBody>
      </p:sp>
      <p:sp>
        <p:nvSpPr>
          <p:cNvPr id="49" name="Google Shape;49;p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オンライン授業を受ける学生のイラスト（女性）" id="137" name="Google Shape;13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8212" y="4035785"/>
            <a:ext cx="1113220" cy="1007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クォーターピザのイラスト" id="138" name="Google Shape;13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7782" y="3527055"/>
            <a:ext cx="575697" cy="5982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魯肉飯・ルーローハンのイラスト（角煮）" id="139" name="Google Shape;13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8188" y="3488127"/>
            <a:ext cx="786101" cy="692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二世帯住宅のイラスト（完全同居型）" id="140" name="Google Shape;140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7810" y="4135922"/>
            <a:ext cx="1066885" cy="807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無電柱化された街のイラスト" id="141" name="Google Shape;141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55433" y="-223290"/>
            <a:ext cx="5942190" cy="4269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マウンテンバイクのイラスト（自転車）" id="142" name="Google Shape;142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826711" y="4122053"/>
            <a:ext cx="1113220" cy="811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シャツのイラスト（オレンジ）" id="143" name="Google Shape;143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60171" y="3536565"/>
            <a:ext cx="843588" cy="661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バンドマンのイラスト（学生） | かわいいフリー素材集 いらすとや" id="144" name="Google Shape;144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824366" y="1046015"/>
            <a:ext cx="2655998" cy="23039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2 | かわいいフリー素材集 いらすとや" id="145" name="Google Shape;145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475899" y="3364942"/>
            <a:ext cx="786101" cy="786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画面の大きなスマートフォンのイラスト（U字型）" id="146" name="Google Shape;146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95459" y="3423974"/>
            <a:ext cx="688944" cy="711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いたずらをする猫のイラスト" id="147" name="Google Shape;147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035449" y="3396542"/>
            <a:ext cx="1066885" cy="10668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積み重なった本のイラスト" id="148" name="Google Shape;148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74023" y="4259198"/>
            <a:ext cx="761886" cy="674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0"/>
          <p:cNvSpPr txBox="1"/>
          <p:nvPr/>
        </p:nvSpPr>
        <p:spPr>
          <a:xfrm>
            <a:off x="400682" y="1911389"/>
            <a:ext cx="687075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我們的生活痕跡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埋藏在地底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5" name="Google Shape;155;p11"/>
          <p:cNvSpPr txBox="1"/>
          <p:nvPr/>
        </p:nvSpPr>
        <p:spPr>
          <a:xfrm>
            <a:off x="903741" y="1620117"/>
            <a:ext cx="7336517" cy="16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透過考古發掘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揭開地底層層的故事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0727" y="1603236"/>
            <a:ext cx="2864462" cy="1867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6056" y="1603238"/>
            <a:ext cx="2224744" cy="186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5632" y="1603238"/>
            <a:ext cx="1997093" cy="186798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/>
          <p:nvPr/>
        </p:nvSpPr>
        <p:spPr>
          <a:xfrm>
            <a:off x="1019856" y="670614"/>
            <a:ext cx="7733851" cy="321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考古不是隨便挖挖，而是有系統的發掘方法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2"/>
          <p:cNvSpPr txBox="1"/>
          <p:nvPr/>
        </p:nvSpPr>
        <p:spPr>
          <a:xfrm>
            <a:off x="2176670" y="3625829"/>
            <a:ext cx="1600606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依目的設定發掘位置與範圍。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4246226" y="3882666"/>
            <a:ext cx="1796499" cy="321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猜猜看，為什麼考古發掘的「坑」多是方形或長方形的呢？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6432477" y="3890650"/>
            <a:ext cx="255178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使用小工具，小心仔細地、一層一層往下發掘。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＊若以人工發掘法，常是十公分為一層</a:t>
            </a:r>
            <a:endParaRPr b="1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592" y="1590250"/>
            <a:ext cx="1538511" cy="185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422726" y="3494350"/>
            <a:ext cx="1364192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鑽探調查。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1886" y="1244774"/>
            <a:ext cx="1687826" cy="195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066" y="1163455"/>
            <a:ext cx="2181120" cy="267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4435" y="1442490"/>
            <a:ext cx="2509470" cy="225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6">
            <a:alphaModFix/>
          </a:blip>
          <a:srcRect b="0" l="0" r="-2540" t="0"/>
          <a:stretch/>
        </p:blipFill>
        <p:spPr>
          <a:xfrm>
            <a:off x="3236379" y="2698652"/>
            <a:ext cx="1335621" cy="100966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3"/>
          <p:cNvSpPr txBox="1"/>
          <p:nvPr/>
        </p:nvSpPr>
        <p:spPr>
          <a:xfrm>
            <a:off x="1256445" y="683600"/>
            <a:ext cx="7266712" cy="35320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考古不只「挖」，還有重要的紀錄工作：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 txBox="1"/>
          <p:nvPr/>
        </p:nvSpPr>
        <p:spPr>
          <a:xfrm>
            <a:off x="693446" y="4245267"/>
            <a:ext cx="1978359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記錄：詳實寫下發掘過程所看到的、所觸摸到的、所發現到的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3701353" y="4245267"/>
            <a:ext cx="1978359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測繪：測量考古發掘出土的物件的位置和形狀，用畫的記下來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6649991" y="4236800"/>
            <a:ext cx="1978359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拍照：將發掘過程和所發現的東西以影像紀錄，也拍攝坑面和界牆照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8" name="Google Shape;18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224" y="1632465"/>
            <a:ext cx="4318985" cy="281651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/>
          <p:nvPr/>
        </p:nvSpPr>
        <p:spPr>
          <a:xfrm>
            <a:off x="5130765" y="4110439"/>
            <a:ext cx="3392392" cy="6770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＊考古學家不研究恐龍，因為恐龍跟人類生活在不同年代啦！</a:t>
            </a:r>
            <a:endParaRPr b="0" i="0" sz="18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14"/>
          <p:cNvGrpSpPr/>
          <p:nvPr/>
        </p:nvGrpSpPr>
        <p:grpSpPr>
          <a:xfrm>
            <a:off x="1891450" y="1158562"/>
            <a:ext cx="6862257" cy="1932916"/>
            <a:chOff x="1660900" y="1481800"/>
            <a:chExt cx="6862257" cy="1932916"/>
          </a:xfrm>
        </p:grpSpPr>
        <p:grpSp>
          <p:nvGrpSpPr>
            <p:cNvPr id="191" name="Google Shape;191;p14"/>
            <p:cNvGrpSpPr/>
            <p:nvPr/>
          </p:nvGrpSpPr>
          <p:grpSpPr>
            <a:xfrm>
              <a:off x="1660900" y="1481800"/>
              <a:ext cx="6014100" cy="1550925"/>
              <a:chOff x="1660900" y="1481800"/>
              <a:chExt cx="6014100" cy="1550925"/>
            </a:xfrm>
          </p:grpSpPr>
          <p:grpSp>
            <p:nvGrpSpPr>
              <p:cNvPr id="192" name="Google Shape;192;p14"/>
              <p:cNvGrpSpPr/>
              <p:nvPr/>
            </p:nvGrpSpPr>
            <p:grpSpPr>
              <a:xfrm>
                <a:off x="1660900" y="1481800"/>
                <a:ext cx="6014100" cy="1169425"/>
                <a:chOff x="1754675" y="1402325"/>
                <a:chExt cx="6014100" cy="1169425"/>
              </a:xfrm>
            </p:grpSpPr>
            <p:sp>
              <p:nvSpPr>
                <p:cNvPr id="193" name="Google Shape;193;p14"/>
                <p:cNvSpPr txBox="1"/>
                <p:nvPr/>
              </p:nvSpPr>
              <p:spPr>
                <a:xfrm>
                  <a:off x="1754675" y="1632750"/>
                  <a:ext cx="6014100" cy="9390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4900"/>
                    <a:buFont typeface="Arial"/>
                    <a:buNone/>
                  </a:pPr>
                  <a:r>
                    <a:rPr b="1" i="0" lang="zh-TW" sz="4900" u="none" cap="none" strike="noStrik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考古　　物　　人</a:t>
                  </a:r>
                  <a:endParaRPr b="1" i="0" sz="49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94" name="Google Shape;194;p14"/>
                <p:cNvCxnSpPr/>
                <p:nvPr/>
              </p:nvCxnSpPr>
              <p:spPr>
                <a:xfrm>
                  <a:off x="3174500" y="2102950"/>
                  <a:ext cx="10179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596885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cxnSp>
              <p:nvCxnSpPr>
                <p:cNvPr id="195" name="Google Shape;195;p14"/>
                <p:cNvCxnSpPr/>
                <p:nvPr/>
              </p:nvCxnSpPr>
              <p:spPr>
                <a:xfrm>
                  <a:off x="5094975" y="2102250"/>
                  <a:ext cx="101790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596885"/>
                  </a:solidFill>
                  <a:prstDash val="solid"/>
                  <a:round/>
                  <a:headEnd len="sm" w="sm" type="none"/>
                  <a:tailEnd len="med" w="med" type="stealth"/>
                </a:ln>
              </p:spPr>
            </p:cxnSp>
            <p:sp>
              <p:nvSpPr>
                <p:cNvPr id="196" name="Google Shape;196;p14"/>
                <p:cNvSpPr txBox="1"/>
                <p:nvPr/>
              </p:nvSpPr>
              <p:spPr>
                <a:xfrm>
                  <a:off x="3221300" y="1402325"/>
                  <a:ext cx="924300" cy="55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zh-TW" sz="2400" u="none" cap="none" strike="noStrike">
                      <a:solidFill>
                        <a:srgbClr val="FFC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研究</a:t>
                  </a:r>
                  <a:endParaRPr b="1" i="0" sz="2400" u="none" cap="none" strike="noStrike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14"/>
                <p:cNvSpPr txBox="1"/>
                <p:nvPr/>
              </p:nvSpPr>
              <p:spPr>
                <a:xfrm>
                  <a:off x="5141775" y="1402325"/>
                  <a:ext cx="924300" cy="554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sp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400"/>
                    <a:buFont typeface="Arial"/>
                    <a:buNone/>
                  </a:pPr>
                  <a:r>
                    <a:rPr b="1" i="0" lang="zh-TW" sz="2400" u="none" cap="none" strike="noStrike">
                      <a:solidFill>
                        <a:srgbClr val="FFC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了解</a:t>
                  </a:r>
                  <a:endParaRPr b="1" i="0" sz="2400" u="none" cap="none" strike="noStrike">
                    <a:solidFill>
                      <a:srgbClr val="FFC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98" name="Google Shape;198;p14"/>
              <p:cNvSpPr/>
              <p:nvPr/>
            </p:nvSpPr>
            <p:spPr>
              <a:xfrm>
                <a:off x="5886494" y="1650366"/>
                <a:ext cx="1131450" cy="982225"/>
              </a:xfrm>
              <a:custGeom>
                <a:rect b="b" l="l" r="r" t="t"/>
                <a:pathLst>
                  <a:path extrusionOk="0" h="39289" w="45258">
                    <a:moveTo>
                      <a:pt x="6177" y="13281"/>
                    </a:moveTo>
                    <a:cubicBezTo>
                      <a:pt x="10450" y="9008"/>
                      <a:pt x="17361" y="6393"/>
                      <a:pt x="23322" y="7387"/>
                    </a:cubicBezTo>
                    <a:cubicBezTo>
                      <a:pt x="31691" y="8782"/>
                      <a:pt x="42181" y="23354"/>
                      <a:pt x="36181" y="29354"/>
                    </a:cubicBezTo>
                    <a:cubicBezTo>
                      <a:pt x="31591" y="33944"/>
                      <a:pt x="22459" y="35372"/>
                      <a:pt x="16893" y="32033"/>
                    </a:cubicBezTo>
                    <a:cubicBezTo>
                      <a:pt x="8869" y="27220"/>
                      <a:pt x="829" y="14339"/>
                      <a:pt x="5642" y="6315"/>
                    </a:cubicBezTo>
                    <a:cubicBezTo>
                      <a:pt x="11798" y="-3947"/>
                      <a:pt x="31279" y="691"/>
                      <a:pt x="41539" y="6851"/>
                    </a:cubicBezTo>
                    <a:cubicBezTo>
                      <a:pt x="45593" y="9285"/>
                      <a:pt x="45974" y="16391"/>
                      <a:pt x="44218" y="20782"/>
                    </a:cubicBezTo>
                    <a:cubicBezTo>
                      <a:pt x="42374" y="25392"/>
                      <a:pt x="39367" y="30014"/>
                      <a:pt x="35110" y="32569"/>
                    </a:cubicBezTo>
                    <a:cubicBezTo>
                      <a:pt x="28954" y="36264"/>
                      <a:pt x="20858" y="34712"/>
                      <a:pt x="13678" y="34712"/>
                    </a:cubicBezTo>
                    <a:cubicBezTo>
                      <a:pt x="10642" y="34712"/>
                      <a:pt x="6941" y="36608"/>
                      <a:pt x="4570" y="34712"/>
                    </a:cubicBezTo>
                    <a:cubicBezTo>
                      <a:pt x="1823" y="32515"/>
                      <a:pt x="913" y="28529"/>
                      <a:pt x="284" y="25068"/>
                    </a:cubicBezTo>
                    <a:cubicBezTo>
                      <a:pt x="-1452" y="15513"/>
                      <a:pt x="6399" y="2776"/>
                      <a:pt x="15821" y="422"/>
                    </a:cubicBezTo>
                    <a:cubicBezTo>
                      <a:pt x="21630" y="-1029"/>
                      <a:pt x="28043" y="2372"/>
                      <a:pt x="32966" y="5780"/>
                    </a:cubicBezTo>
                    <a:cubicBezTo>
                      <a:pt x="36809" y="8441"/>
                      <a:pt x="42377" y="10813"/>
                      <a:pt x="43146" y="15424"/>
                    </a:cubicBezTo>
                    <a:cubicBezTo>
                      <a:pt x="44565" y="23938"/>
                      <a:pt x="40996" y="37927"/>
                      <a:pt x="32431" y="38998"/>
                    </a:cubicBezTo>
                    <a:cubicBezTo>
                      <a:pt x="24417" y="40000"/>
                      <a:pt x="14649" y="37629"/>
                      <a:pt x="9392" y="31497"/>
                    </a:cubicBezTo>
                    <a:cubicBezTo>
                      <a:pt x="6063" y="27614"/>
                      <a:pt x="6177" y="21609"/>
                      <a:pt x="6177" y="16495"/>
                    </a:cubicBezTo>
                  </a:path>
                </a:pathLst>
              </a:custGeom>
              <a:noFill/>
              <a:ln cap="flat" cmpd="sng" w="2857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4"/>
              <p:cNvSpPr/>
              <p:nvPr/>
            </p:nvSpPr>
            <p:spPr>
              <a:xfrm>
                <a:off x="4079500" y="2481150"/>
                <a:ext cx="985025" cy="97975"/>
              </a:xfrm>
              <a:custGeom>
                <a:rect b="b" l="l" r="r" t="t"/>
                <a:pathLst>
                  <a:path extrusionOk="0" h="3919" w="39401">
                    <a:moveTo>
                      <a:pt x="6319" y="1673"/>
                    </a:moveTo>
                    <a:cubicBezTo>
                      <a:pt x="12821" y="1081"/>
                      <a:pt x="19304" y="0"/>
                      <a:pt x="25833" y="0"/>
                    </a:cubicBezTo>
                    <a:cubicBezTo>
                      <a:pt x="28621" y="0"/>
                      <a:pt x="31409" y="0"/>
                      <a:pt x="34197" y="0"/>
                    </a:cubicBezTo>
                    <a:cubicBezTo>
                      <a:pt x="35498" y="0"/>
                      <a:pt x="39401" y="0"/>
                      <a:pt x="38100" y="0"/>
                    </a:cubicBezTo>
                    <a:cubicBezTo>
                      <a:pt x="31035" y="0"/>
                      <a:pt x="23977" y="557"/>
                      <a:pt x="16912" y="557"/>
                    </a:cubicBezTo>
                    <a:cubicBezTo>
                      <a:pt x="14100" y="557"/>
                      <a:pt x="11182" y="685"/>
                      <a:pt x="8549" y="1673"/>
                    </a:cubicBezTo>
                    <a:cubicBezTo>
                      <a:pt x="7448" y="2086"/>
                      <a:pt x="4088" y="2416"/>
                      <a:pt x="5203" y="2788"/>
                    </a:cubicBezTo>
                    <a:cubicBezTo>
                      <a:pt x="12431" y="5200"/>
                      <a:pt x="20443" y="2788"/>
                      <a:pt x="28063" y="2788"/>
                    </a:cubicBezTo>
                    <a:cubicBezTo>
                      <a:pt x="29178" y="2788"/>
                      <a:pt x="26948" y="2788"/>
                      <a:pt x="25833" y="2788"/>
                    </a:cubicBezTo>
                    <a:cubicBezTo>
                      <a:pt x="23603" y="2788"/>
                      <a:pt x="23603" y="2788"/>
                      <a:pt x="21373" y="2788"/>
                    </a:cubicBezTo>
                    <a:cubicBezTo>
                      <a:pt x="17470" y="2788"/>
                      <a:pt x="13567" y="2788"/>
                      <a:pt x="9664" y="2788"/>
                    </a:cubicBezTo>
                    <a:cubicBezTo>
                      <a:pt x="7248" y="2788"/>
                      <a:pt x="0" y="2788"/>
                      <a:pt x="2416" y="2788"/>
                    </a:cubicBezTo>
                    <a:cubicBezTo>
                      <a:pt x="9850" y="2788"/>
                      <a:pt x="17284" y="2788"/>
                      <a:pt x="24718" y="2788"/>
                    </a:cubicBezTo>
                    <a:cubicBezTo>
                      <a:pt x="29029" y="2788"/>
                      <a:pt x="34494" y="4163"/>
                      <a:pt x="37542" y="1115"/>
                    </a:cubicBezTo>
                  </a:path>
                </a:pathLst>
              </a:custGeom>
              <a:noFill/>
              <a:ln cap="flat" cmpd="sng" w="38100">
                <a:solidFill>
                  <a:srgbClr val="E6913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4"/>
              <p:cNvSpPr/>
              <p:nvPr/>
            </p:nvSpPr>
            <p:spPr>
              <a:xfrm flipH="1" rot="10800000">
                <a:off x="2339200" y="2502925"/>
                <a:ext cx="2330400" cy="529800"/>
              </a:xfrm>
              <a:prstGeom prst="uturnArrow">
                <a:avLst>
                  <a:gd fmla="val 25000" name="adj1"/>
                  <a:gd fmla="val 25000" name="adj2"/>
                  <a:gd fmla="val 25000" name="adj3"/>
                  <a:gd fmla="val 43750" name="adj4"/>
                  <a:gd fmla="val 75000" name="adj5"/>
                </a:avLst>
              </a:prstGeom>
              <a:solidFill>
                <a:srgbClr val="CBC6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4"/>
              <p:cNvSpPr txBox="1"/>
              <p:nvPr/>
            </p:nvSpPr>
            <p:spPr>
              <a:xfrm>
                <a:off x="2791075" y="2551200"/>
                <a:ext cx="1597200" cy="4616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zh-TW" sz="1800" u="none" cap="none" strike="noStrike">
                    <a:solidFill>
                      <a:schemeClr val="lt2"/>
                    </a:solidFill>
                    <a:latin typeface="Arial"/>
                    <a:ea typeface="Arial"/>
                    <a:cs typeface="Arial"/>
                    <a:sym typeface="Arial"/>
                  </a:rPr>
                  <a:t>考古方法取得</a:t>
                </a:r>
                <a:endParaRPr b="1" i="0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2" name="Google Shape;202;p14"/>
            <p:cNvSpPr txBox="1"/>
            <p:nvPr/>
          </p:nvSpPr>
          <p:spPr>
            <a:xfrm>
              <a:off x="5691757" y="2676083"/>
              <a:ext cx="2831400" cy="738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zh-TW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與環境、生態、</a:t>
              </a:r>
              <a:br>
                <a:rPr b="1" i="0" lang="zh-TW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i="0" lang="zh-TW" sz="1800" u="none" cap="none" strike="noStrike">
                  <a:solidFill>
                    <a:schemeClr val="lt2"/>
                  </a:solidFill>
                  <a:latin typeface="Arial"/>
                  <a:ea typeface="Arial"/>
                  <a:cs typeface="Arial"/>
                  <a:sym typeface="Arial"/>
                </a:rPr>
                <a:t>生物、物質......</a:t>
              </a:r>
              <a:endParaRPr b="1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/>
          <p:nvPr/>
        </p:nvSpPr>
        <p:spPr>
          <a:xfrm>
            <a:off x="-207026" y="3266597"/>
            <a:ext cx="2705138" cy="2379159"/>
          </a:xfrm>
          <a:custGeom>
            <a:rect b="b" l="l" r="r" t="t"/>
            <a:pathLst>
              <a:path extrusionOk="0" h="4758318" w="5410276">
                <a:moveTo>
                  <a:pt x="0" y="0"/>
                </a:moveTo>
                <a:lnTo>
                  <a:pt x="5410276" y="0"/>
                </a:lnTo>
                <a:lnTo>
                  <a:pt x="5410276" y="4758318"/>
                </a:lnTo>
                <a:lnTo>
                  <a:pt x="0" y="475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5"/>
          <p:cNvSpPr txBox="1"/>
          <p:nvPr/>
        </p:nvSpPr>
        <p:spPr>
          <a:xfrm>
            <a:off x="1549175" y="574914"/>
            <a:ext cx="6237300" cy="42339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3000" u="none" cap="none" strike="noStrike">
                <a:solidFill>
                  <a:srgbClr val="2B35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入門版：教室空間的探索</a:t>
            </a:r>
            <a:endParaRPr b="1" i="0" sz="3000" u="none" cap="none" strike="noStrike">
              <a:solidFill>
                <a:srgbClr val="2B35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請大家閉上眼睛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我們即將抵達你我都熟悉的，一間教室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教室裡空無一人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請你和組員們仔細觀察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教室裡的配置和教室裡的東西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猜猜這班的同學們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是怎麼樣的一群人？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/>
          <p:nvPr/>
        </p:nvSpPr>
        <p:spPr>
          <a:xfrm>
            <a:off x="-207026" y="3266597"/>
            <a:ext cx="2705138" cy="2379159"/>
          </a:xfrm>
          <a:custGeom>
            <a:rect b="b" l="l" r="r" t="t"/>
            <a:pathLst>
              <a:path extrusionOk="0" h="4758318" w="5410276">
                <a:moveTo>
                  <a:pt x="0" y="0"/>
                </a:moveTo>
                <a:lnTo>
                  <a:pt x="5410276" y="0"/>
                </a:lnTo>
                <a:lnTo>
                  <a:pt x="5410276" y="4758318"/>
                </a:lnTo>
                <a:lnTo>
                  <a:pt x="0" y="475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p16"/>
          <p:cNvSpPr txBox="1"/>
          <p:nvPr/>
        </p:nvSpPr>
        <p:spPr>
          <a:xfrm>
            <a:off x="1549175" y="574914"/>
            <a:ext cx="6237300" cy="4326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3000" u="none" cap="none" strike="noStrike">
                <a:solidFill>
                  <a:srgbClr val="2B35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進階版：未知空間的探索</a:t>
            </a:r>
            <a:endParaRPr b="1" i="0" sz="3000" u="none" cap="none" strike="noStrike">
              <a:solidFill>
                <a:srgbClr val="2B35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請大家閉上眼睛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我們穿越時空來到一個未知的空間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空間裡剛好空無一人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請你和組員們趁機調查一下這個空間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從空間配置和空間裡的東西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猜猜人們在這裡做什麼？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他們是怎麼樣的一群人？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教室のイラスト" id="220" name="Google Shape;22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7688" y="130842"/>
            <a:ext cx="5322358" cy="4932052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3022600" y="1126067"/>
            <a:ext cx="2743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（請老師自備教室照片）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227" name="Google Shape;227;p18"/>
          <p:cNvGraphicFramePr/>
          <p:nvPr/>
        </p:nvGraphicFramePr>
        <p:xfrm>
          <a:off x="952500" y="158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{E14481DB-ED0A-48BA-A17C-CE751026318F}</a:tableStyleId>
              </a:tblPr>
              <a:tblGrid>
                <a:gridCol w="3618225"/>
                <a:gridCol w="3618225"/>
              </a:tblGrid>
              <a:tr h="53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觀察到的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推測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同學的桌子上很乾淨，沒有其他東西。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同學們之間可能有一個強烈的規範、大家都會遵守：離開座位時不能將東西留在桌面。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8" name="Google Shape;228;p18"/>
          <p:cNvSpPr txBox="1"/>
          <p:nvPr/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入門版範例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234" name="Google Shape;234;p19"/>
          <p:cNvGraphicFramePr/>
          <p:nvPr/>
        </p:nvGraphicFramePr>
        <p:xfrm>
          <a:off x="952500" y="1582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{E14481DB-ED0A-48BA-A17C-CE751026318F}</a:tableStyleId>
              </a:tblPr>
              <a:tblGrid>
                <a:gridCol w="3618225"/>
                <a:gridCol w="3618225"/>
              </a:tblGrid>
              <a:tr h="53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觀察到的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推測</a:t>
                      </a:r>
                      <a:endParaRPr b="1"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2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很多組排列整齊、方向一致的木製品；另一件木製品位置不同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空間裡分別有「一群人」和「一個人」，「一個人」的位階可能高於「一群人」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5" name="Google Shape;235;p19"/>
          <p:cNvSpPr txBox="1"/>
          <p:nvPr/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進階版範例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" name="Google Shape;55;p2"/>
          <p:cNvSpPr txBox="1"/>
          <p:nvPr/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zh-TW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807966" y="625622"/>
            <a:ext cx="4499530" cy="55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你對考古印象是？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パラサウロロフスのイラスト（恐竜）" id="57" name="Google Shape;5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764" y="1813380"/>
            <a:ext cx="2565672" cy="22064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宝箱・宝物のイラスト" id="58" name="Google Shape;5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46238" y="1565444"/>
            <a:ext cx="2458420" cy="2360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スフィンクスとピラミッドのイラスト" id="59" name="Google Shape;5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78603" y="1813379"/>
            <a:ext cx="2760936" cy="1932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1413600" y="2407334"/>
            <a:ext cx="6316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zh-TW" sz="5400"/>
              <a:t>分享與討論</a:t>
            </a:r>
            <a:endParaRPr sz="5400"/>
          </a:p>
          <a:p>
            <a:pPr indent="0" lvl="0" marL="76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zh-TW"/>
              <a:t>觀察到了什麼？有哪些關於這群人的推論呢？</a:t>
            </a:r>
            <a:endParaRPr/>
          </a:p>
        </p:txBody>
      </p:sp>
      <p:sp>
        <p:nvSpPr>
          <p:cNvPr id="241" name="Google Shape;241;p20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7" name="Google Shape;247;p21"/>
          <p:cNvSpPr txBox="1"/>
          <p:nvPr/>
        </p:nvSpPr>
        <p:spPr>
          <a:xfrm>
            <a:off x="1453350" y="1034167"/>
            <a:ext cx="6237300" cy="2705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3000" u="none" cap="none" strike="noStrike">
                <a:solidFill>
                  <a:srgbClr val="2B35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教室空間測繪</a:t>
            </a:r>
            <a:endParaRPr b="1" i="0" sz="3000" u="none" cap="none" strike="noStrike">
              <a:solidFill>
                <a:srgbClr val="2B35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請以小組為單位合作，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以１：２０的比例，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畫下教室空間的平面圖。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請盡量畫下存在於教室空間裡的各種東西！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0" r="-2540" t="0"/>
          <a:stretch/>
        </p:blipFill>
        <p:spPr>
          <a:xfrm rot="150596">
            <a:off x="6934311" y="3392799"/>
            <a:ext cx="1895707" cy="143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257" y="66625"/>
            <a:ext cx="1999475" cy="2320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2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55" name="Google Shape;255;p22"/>
          <p:cNvGrpSpPr/>
          <p:nvPr/>
        </p:nvGrpSpPr>
        <p:grpSpPr>
          <a:xfrm>
            <a:off x="2070104" y="315087"/>
            <a:ext cx="5439833" cy="3696015"/>
            <a:chOff x="4651400" y="3215009"/>
            <a:chExt cx="2519700" cy="1856234"/>
          </a:xfrm>
        </p:grpSpPr>
        <p:sp>
          <p:nvSpPr>
            <p:cNvPr id="256" name="Google Shape;256;p22"/>
            <p:cNvSpPr/>
            <p:nvPr/>
          </p:nvSpPr>
          <p:spPr>
            <a:xfrm>
              <a:off x="4651400" y="3215009"/>
              <a:ext cx="2519700" cy="183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7" name="Google Shape;25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85012" y="3250928"/>
              <a:ext cx="2452475" cy="18203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8" name="Google Shape;258;p22"/>
          <p:cNvSpPr txBox="1"/>
          <p:nvPr/>
        </p:nvSpPr>
        <p:spPr>
          <a:xfrm>
            <a:off x="1023679" y="1948085"/>
            <a:ext cx="1046424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範例：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1425941" y="4459926"/>
            <a:ext cx="6728158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2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比例尺 1:20→圖面上的1公分=實際的20公分</a:t>
            </a:r>
            <a:endParaRPr b="1" i="0" sz="2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"/>
          <p:cNvSpPr txBox="1"/>
          <p:nvPr>
            <p:ph idx="1" type="body"/>
          </p:nvPr>
        </p:nvSpPr>
        <p:spPr>
          <a:xfrm>
            <a:off x="1413600" y="2407334"/>
            <a:ext cx="6316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zh-TW" sz="5400"/>
              <a:t>分享與討論</a:t>
            </a:r>
            <a:endParaRPr sz="5400"/>
          </a:p>
          <a:p>
            <a:pPr indent="0" lvl="0" marL="76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zh-TW"/>
              <a:t>在畫的過程中發現了什麼？感受到了什麼？</a:t>
            </a:r>
            <a:endParaRPr/>
          </a:p>
        </p:txBody>
      </p:sp>
      <p:sp>
        <p:nvSpPr>
          <p:cNvPr id="265" name="Google Shape;265;p2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1" name="Google Shape;271;p24"/>
          <p:cNvSpPr txBox="1"/>
          <p:nvPr/>
        </p:nvSpPr>
        <p:spPr>
          <a:xfrm>
            <a:off x="1053949" y="1637050"/>
            <a:ext cx="7336517" cy="16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TW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從人類</a:t>
            </a:r>
            <a:r>
              <a:rPr b="1" i="0" lang="zh-TW" sz="28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生活留下的物、與環境互動留下的痕跡</a:t>
            </a:r>
            <a:r>
              <a:rPr b="1" i="0" lang="zh-TW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，試著了解過去人群的生活。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5"/>
          <p:cNvSpPr txBox="1"/>
          <p:nvPr>
            <p:ph type="ctrTitle"/>
          </p:nvPr>
        </p:nvSpPr>
        <p:spPr>
          <a:xfrm>
            <a:off x="921200" y="2144209"/>
            <a:ext cx="7205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 sz="2000">
                <a:solidFill>
                  <a:srgbClr val="72533A"/>
                </a:solidFill>
              </a:rPr>
              <a:t>主題一：</a:t>
            </a:r>
            <a:br>
              <a:rPr lang="zh-TW">
                <a:solidFill>
                  <a:srgbClr val="72533A"/>
                </a:solidFill>
              </a:rPr>
            </a:br>
            <a:r>
              <a:rPr lang="zh-TW">
                <a:solidFill>
                  <a:srgbClr val="72533A"/>
                </a:solidFill>
              </a:rPr>
              <a:t>沒有文字的歷史？！</a:t>
            </a:r>
            <a:endParaRPr>
              <a:solidFill>
                <a:srgbClr val="72533A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zh-TW">
                <a:solidFill>
                  <a:srgbClr val="72533A"/>
                </a:solidFill>
              </a:rPr>
              <a:t>什麼是考古？</a:t>
            </a:r>
            <a:endParaRPr>
              <a:solidFill>
                <a:srgbClr val="72533A"/>
              </a:solidFill>
            </a:endParaRPr>
          </a:p>
        </p:txBody>
      </p:sp>
      <p:sp>
        <p:nvSpPr>
          <p:cNvPr id="277" name="Google Shape;277;p25"/>
          <p:cNvSpPr txBox="1"/>
          <p:nvPr>
            <p:ph idx="1" type="subTitle"/>
          </p:nvPr>
        </p:nvSpPr>
        <p:spPr>
          <a:xfrm>
            <a:off x="1017714" y="3642802"/>
            <a:ext cx="49491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>
                <a:solidFill>
                  <a:srgbClr val="727272"/>
                </a:solidFill>
              </a:rPr>
              <a:t>PART 2：認識考古遺址是什麼</a:t>
            </a:r>
            <a:endParaRPr>
              <a:solidFill>
                <a:srgbClr val="72727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78" name="Google Shape;278;p2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209555" y="394259"/>
            <a:ext cx="1878495" cy="506725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閱讀學習</a:t>
            </a:r>
            <a:endParaRPr/>
          </a:p>
        </p:txBody>
      </p:sp>
      <p:sp>
        <p:nvSpPr>
          <p:cNvPr id="285" name="Google Shape;285;p26"/>
          <p:cNvSpPr txBox="1"/>
          <p:nvPr/>
        </p:nvSpPr>
        <p:spPr>
          <a:xfrm>
            <a:off x="2228158" y="328284"/>
            <a:ext cx="468768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有歷史的考古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6"/>
          <p:cNvSpPr/>
          <p:nvPr/>
        </p:nvSpPr>
        <p:spPr>
          <a:xfrm>
            <a:off x="556999" y="1509555"/>
            <a:ext cx="3853195" cy="763045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〈千年歷史的縮影：左營舊城歷史〉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2021 王柏喬 </a:t>
            </a:r>
            <a:r>
              <a:rPr b="0" i="0" lang="zh-TW" sz="16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《JOY愛十三行》第13期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7" name="Google Shape;287;p26"/>
          <p:cNvSpPr/>
          <p:nvPr/>
        </p:nvSpPr>
        <p:spPr>
          <a:xfrm>
            <a:off x="4769944" y="1360012"/>
            <a:ext cx="3853194" cy="100780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〈考古、殖民與全球史：西班牙殖民時期的菲律賓與台灣〉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2019 謝艾倫  </a:t>
            </a:r>
            <a:r>
              <a:rPr b="0" i="0" lang="zh-TW" sz="1600" u="sng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《JOY愛十三行》第10期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8" name="Google Shape;288;p26"/>
          <p:cNvSpPr txBox="1"/>
          <p:nvPr/>
        </p:nvSpPr>
        <p:spPr>
          <a:xfrm>
            <a:off x="739879" y="2583948"/>
            <a:ext cx="352958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考古所探究的過去不限於史前。現今高雄市左營區蓮池潭畔，自新石器時期，人們不斷來來去去，五千年來的歷史蘊含於此，更與當代的我們交會對話。</a:t>
            </a:r>
            <a:endParaRPr/>
          </a:p>
        </p:txBody>
      </p:sp>
      <p:sp>
        <p:nvSpPr>
          <p:cNvPr id="289" name="Google Shape;289;p26"/>
          <p:cNvSpPr txBox="1"/>
          <p:nvPr/>
        </p:nvSpPr>
        <p:spPr>
          <a:xfrm>
            <a:off x="5002266" y="2571750"/>
            <a:ext cx="352958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人群的互動豐富而多元，文獻僅能記下某種角度的一點片段。考古學家嘗試發掘不同的聲音，透過物質遺留從世界的大尺度看見流動人群的生活、從聚焦的小尺度探討人物關係。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descr="クエスチョンマークを出している人のイラスト（棒人間）" id="295" name="Google Shape;29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1121" y="2029968"/>
            <a:ext cx="2272879" cy="311353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b="1" lang="zh-TW" sz="4400"/>
              <a:t>你心目中的考古遺址</a:t>
            </a:r>
            <a:br>
              <a:rPr b="1" lang="zh-TW" sz="4400"/>
            </a:br>
            <a:r>
              <a:rPr b="1" lang="zh-TW" sz="4400"/>
              <a:t>長什麼樣子呢？</a:t>
            </a:r>
            <a:endParaRPr b="1"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2" name="Google Shape;302;p28"/>
          <p:cNvSpPr txBox="1"/>
          <p:nvPr>
            <p:ph type="title"/>
          </p:nvPr>
        </p:nvSpPr>
        <p:spPr>
          <a:xfrm>
            <a:off x="335688" y="55564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zh-TW" sz="3000"/>
              <a:t>各式各樣的</a:t>
            </a:r>
            <a:br>
              <a:rPr b="1" lang="zh-TW" sz="3000"/>
            </a:br>
            <a:r>
              <a:rPr b="1" lang="zh-TW" sz="3000"/>
              <a:t>考古遺址</a:t>
            </a:r>
            <a:endParaRPr b="1" sz="3000"/>
          </a:p>
        </p:txBody>
      </p:sp>
      <p:pic>
        <p:nvPicPr>
          <p:cNvPr id="303" name="Google Shape;30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8812" y="352738"/>
            <a:ext cx="3092346" cy="2288267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戶外, 巨石文化, 天空, 建築 的圖片&#10;&#10;自動產生的描述" id="304" name="Google Shape;30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031" y="2093286"/>
            <a:ext cx="2136547" cy="2848731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地面, 複合材料, 建築, 室內 的圖片&#10;&#10;自動產生的描述" id="305" name="Google Shape;30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64444" y="359619"/>
            <a:ext cx="3051023" cy="2288266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戶外, 草, 天空, 植物 的圖片&#10;&#10;自動產生的描述" id="306" name="Google Shape;30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49255" y="3115192"/>
            <a:ext cx="3279557" cy="1830321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一張含有 戶外, 天空, 樹狀, 摩天大樓 的圖片&#10;&#10;自動產生的描述" id="307" name="Google Shape;30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90489" y="2819014"/>
            <a:ext cx="2830670" cy="2123003"/>
          </a:xfrm>
          <a:prstGeom prst="rect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8" name="Google Shape;308;p28"/>
          <p:cNvSpPr/>
          <p:nvPr/>
        </p:nvSpPr>
        <p:spPr>
          <a:xfrm>
            <a:off x="251031" y="2102207"/>
            <a:ext cx="2321301" cy="339676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花蓮縣·Satokoay （舞鶴）遺址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2703574" y="421869"/>
            <a:ext cx="1585459" cy="30243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基隆市·和平島B遺址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8"/>
          <p:cNvSpPr/>
          <p:nvPr/>
        </p:nvSpPr>
        <p:spPr>
          <a:xfrm>
            <a:off x="5956244" y="406419"/>
            <a:ext cx="3012760" cy="31788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桃園市·桃園舊火車站及軌道遺構考古遺址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8"/>
          <p:cNvSpPr/>
          <p:nvPr/>
        </p:nvSpPr>
        <p:spPr>
          <a:xfrm>
            <a:off x="7605824" y="2868266"/>
            <a:ext cx="1361196" cy="3138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臺中市·惠來遺址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8"/>
          <p:cNvSpPr/>
          <p:nvPr/>
        </p:nvSpPr>
        <p:spPr>
          <a:xfrm>
            <a:off x="4450488" y="3182164"/>
            <a:ext cx="1389711" cy="327598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嘉義縣·魚寮遺址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09"/>
              <a:buNone/>
            </a:pPr>
            <a:r>
              <a:rPr b="1" lang="zh-TW" sz="4400"/>
              <a:t>五個關於「考古遺址」</a:t>
            </a:r>
            <a:br>
              <a:rPr b="1" lang="zh-TW" sz="4400"/>
            </a:br>
            <a:r>
              <a:rPr b="1" lang="zh-TW" sz="4400"/>
              <a:t>你可能不知道的事</a:t>
            </a:r>
            <a:endParaRPr b="1" sz="4400"/>
          </a:p>
        </p:txBody>
      </p:sp>
      <p:sp>
        <p:nvSpPr>
          <p:cNvPr id="318" name="Google Shape;318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5" name="Google Shape;65;p3"/>
          <p:cNvSpPr txBox="1"/>
          <p:nvPr/>
        </p:nvSpPr>
        <p:spPr>
          <a:xfrm>
            <a:off x="903253" y="733295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課本裡的考古學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" name="Google Shape;66;p3"/>
          <p:cNvGrpSpPr/>
          <p:nvPr/>
        </p:nvGrpSpPr>
        <p:grpSpPr>
          <a:xfrm>
            <a:off x="718194" y="1496475"/>
            <a:ext cx="7882466" cy="2967562"/>
            <a:chOff x="718194" y="1496475"/>
            <a:chExt cx="7882466" cy="2967562"/>
          </a:xfrm>
        </p:grpSpPr>
        <p:sp>
          <p:nvSpPr>
            <p:cNvPr id="67" name="Google Shape;67;p3"/>
            <p:cNvSpPr txBox="1"/>
            <p:nvPr/>
          </p:nvSpPr>
          <p:spPr>
            <a:xfrm>
              <a:off x="2256355" y="1579425"/>
              <a:ext cx="4098900" cy="49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新石器時代、舊石器時代......</a:t>
              </a:r>
              <a:endParaRPr b="1" i="0" sz="2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68" name="Google Shape;68;p3"/>
            <p:cNvSpPr txBox="1"/>
            <p:nvPr/>
          </p:nvSpPr>
          <p:spPr>
            <a:xfrm>
              <a:off x="2256355" y="3163613"/>
              <a:ext cx="4457100" cy="49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圓山文化、卑南文化、十三行文化.....</a:t>
              </a:r>
              <a:r>
                <a:rPr b="1" i="0" lang="zh-TW" sz="2000" u="none" cap="none" strike="noStrike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.</a:t>
              </a:r>
              <a:endParaRPr b="1" i="0" sz="20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9" name="Google Shape;69;p3"/>
            <p:cNvSpPr txBox="1"/>
            <p:nvPr/>
          </p:nvSpPr>
          <p:spPr>
            <a:xfrm>
              <a:off x="2256354" y="3971625"/>
              <a:ext cx="4457099" cy="49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圓山遺址、卑南遺址、十三行遺址......</a:t>
              </a:r>
              <a:endParaRPr b="1" i="0" sz="2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8194" y="1496475"/>
              <a:ext cx="1425911" cy="566100"/>
            </a:xfrm>
            <a:prstGeom prst="ellipse">
              <a:avLst/>
            </a:prstGeom>
            <a:solidFill>
              <a:srgbClr val="3A6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CBC6C2"/>
                  </a:solidFill>
                  <a:latin typeface="Arial"/>
                  <a:ea typeface="Arial"/>
                  <a:cs typeface="Arial"/>
                  <a:sym typeface="Arial"/>
                </a:rPr>
                <a:t>xx時代</a:t>
              </a:r>
              <a:endParaRPr b="1" i="0" sz="2000" u="none" cap="none" strike="noStrike">
                <a:solidFill>
                  <a:srgbClr val="CBC6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18194" y="3080675"/>
              <a:ext cx="1425911" cy="566100"/>
            </a:xfrm>
            <a:prstGeom prst="ellipse">
              <a:avLst/>
            </a:prstGeom>
            <a:solidFill>
              <a:srgbClr val="3A6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CBC6C2"/>
                  </a:solidFill>
                  <a:latin typeface="Arial"/>
                  <a:ea typeface="Arial"/>
                  <a:cs typeface="Arial"/>
                  <a:sym typeface="Arial"/>
                </a:rPr>
                <a:t>xx文化</a:t>
              </a:r>
              <a:endParaRPr b="1" i="0" sz="2000" u="none" cap="none" strike="noStrike">
                <a:solidFill>
                  <a:srgbClr val="CBC6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18194" y="3888675"/>
              <a:ext cx="1425911" cy="566100"/>
            </a:xfrm>
            <a:prstGeom prst="ellipse">
              <a:avLst/>
            </a:prstGeom>
            <a:solidFill>
              <a:srgbClr val="3A6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CBC6C2"/>
                  </a:solidFill>
                  <a:latin typeface="Arial"/>
                  <a:ea typeface="Arial"/>
                  <a:cs typeface="Arial"/>
                  <a:sym typeface="Arial"/>
                </a:rPr>
                <a:t>xx遺址</a:t>
              </a:r>
              <a:endParaRPr b="1" i="0" sz="2000" u="none" cap="none" strike="noStrike">
                <a:solidFill>
                  <a:srgbClr val="CBC6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18194" y="2269750"/>
              <a:ext cx="1425911" cy="566100"/>
            </a:xfrm>
            <a:prstGeom prst="ellipse">
              <a:avLst/>
            </a:prstGeom>
            <a:solidFill>
              <a:srgbClr val="3A63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rgbClr val="CBC6C2"/>
                  </a:solidFill>
                  <a:latin typeface="Arial"/>
                  <a:ea typeface="Arial"/>
                  <a:cs typeface="Arial"/>
                  <a:sym typeface="Arial"/>
                </a:rPr>
                <a:t>xx特色</a:t>
              </a:r>
              <a:endParaRPr b="1" i="0" sz="2000" u="none" cap="none" strike="noStrike">
                <a:solidFill>
                  <a:srgbClr val="CBC6C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 txBox="1"/>
            <p:nvPr/>
          </p:nvSpPr>
          <p:spPr>
            <a:xfrm>
              <a:off x="2250329" y="2334100"/>
              <a:ext cx="6350331" cy="492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zh-TW" sz="2000" u="none" cap="none" strike="noStrike">
                  <a:solidFill>
                    <a:schemeClr val="l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已知用火、打製石器、磨製石器、製陶、農耕、畜牧......</a:t>
              </a:r>
              <a:endParaRPr b="1" i="0" sz="20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0"/>
          <p:cNvSpPr txBox="1"/>
          <p:nvPr>
            <p:ph idx="12" type="sldNum"/>
          </p:nvPr>
        </p:nvSpPr>
        <p:spPr>
          <a:xfrm>
            <a:off x="10866358" y="54703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24" name="Google Shape;324;p30"/>
          <p:cNvSpPr txBox="1"/>
          <p:nvPr/>
        </p:nvSpPr>
        <p:spPr>
          <a:xfrm>
            <a:off x="474882" y="677520"/>
            <a:ext cx="5724750" cy="26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一、什麼是遺址？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過去人類活動留下遺物、遺構或遺留的地方……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二、遺址是怎麼變成遺址的？</a:t>
            </a:r>
            <a:endParaRPr/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日積月累、大自然的力量、刻意埋藏......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三、遺址是怎麼被發現的？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地表調查、試掘、工程......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四、遺址是怎麼命名的？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最小地名……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五、遺址範圍是怎麼劃定的？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52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遺物分布範圍、當代生活、與地籍有關、綜合考量……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5" name="Google Shape;325;p30"/>
          <p:cNvGrpSpPr/>
          <p:nvPr/>
        </p:nvGrpSpPr>
        <p:grpSpPr>
          <a:xfrm>
            <a:off x="6469380" y="1664752"/>
            <a:ext cx="2167128" cy="1534140"/>
            <a:chOff x="6469380" y="1664752"/>
            <a:chExt cx="2167128" cy="1534140"/>
          </a:xfrm>
        </p:grpSpPr>
        <p:sp>
          <p:nvSpPr>
            <p:cNvPr id="326" name="Google Shape;326;p30"/>
            <p:cNvSpPr/>
            <p:nvPr/>
          </p:nvSpPr>
          <p:spPr>
            <a:xfrm>
              <a:off x="6469380" y="1664752"/>
              <a:ext cx="2167128" cy="1534140"/>
            </a:xfrm>
            <a:prstGeom prst="foldedCorner">
              <a:avLst>
                <a:gd fmla="val 16667" name="adj"/>
              </a:avLst>
            </a:prstGeom>
            <a:solidFill>
              <a:srgbClr val="CBC6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0"/>
            <p:cNvSpPr/>
            <p:nvPr/>
          </p:nvSpPr>
          <p:spPr>
            <a:xfrm>
              <a:off x="6647688" y="2016324"/>
              <a:ext cx="181051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zh-TW" sz="1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建議老師可至「</a:t>
              </a:r>
              <a:r>
                <a:rPr b="0" i="0" lang="zh-TW" sz="1200" u="sng" cap="none" strike="noStrike">
                  <a:solidFill>
                    <a:srgbClr val="0070C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國家文化資產網－ 文化資產地圖查詢</a:t>
              </a:r>
              <a:r>
                <a:rPr b="0" i="0" lang="zh-TW" sz="1200" u="none" cap="none" strike="noStrik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」查詢學校附近的遺址與所劃定的範圍</a:t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33" name="Google Shape;333;p31"/>
          <p:cNvSpPr txBox="1"/>
          <p:nvPr/>
        </p:nvSpPr>
        <p:spPr>
          <a:xfrm>
            <a:off x="1598321" y="1925001"/>
            <a:ext cx="1647000" cy="3046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十三行文化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植物園文化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圓山文化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訊塘埔文化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大坌坑文化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先陶時期文化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Google Shape;334;p31"/>
          <p:cNvCxnSpPr/>
          <p:nvPr/>
        </p:nvCxnSpPr>
        <p:spPr>
          <a:xfrm>
            <a:off x="1222656" y="1971287"/>
            <a:ext cx="2565000" cy="0"/>
          </a:xfrm>
          <a:prstGeom prst="straightConnector1">
            <a:avLst/>
          </a:prstGeom>
          <a:noFill/>
          <a:ln cap="flat" cmpd="sng" w="3810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35" name="Google Shape;335;p31"/>
          <p:cNvCxnSpPr/>
          <p:nvPr/>
        </p:nvCxnSpPr>
        <p:spPr>
          <a:xfrm>
            <a:off x="1577058" y="2506851"/>
            <a:ext cx="1647000" cy="0"/>
          </a:xfrm>
          <a:prstGeom prst="straightConnector1">
            <a:avLst/>
          </a:prstGeom>
          <a:noFill/>
          <a:ln cap="flat" cmpd="sng" w="38100">
            <a:solidFill>
              <a:srgbClr val="8761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36" name="Google Shape;336;p31"/>
          <p:cNvCxnSpPr/>
          <p:nvPr/>
        </p:nvCxnSpPr>
        <p:spPr>
          <a:xfrm>
            <a:off x="1577058" y="2992465"/>
            <a:ext cx="1647000" cy="0"/>
          </a:xfrm>
          <a:prstGeom prst="straightConnector1">
            <a:avLst/>
          </a:prstGeom>
          <a:noFill/>
          <a:ln cap="flat" cmpd="sng" w="38100">
            <a:solidFill>
              <a:srgbClr val="8761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37" name="Google Shape;337;p31"/>
          <p:cNvCxnSpPr/>
          <p:nvPr/>
        </p:nvCxnSpPr>
        <p:spPr>
          <a:xfrm>
            <a:off x="1577058" y="3471621"/>
            <a:ext cx="1647000" cy="0"/>
          </a:xfrm>
          <a:prstGeom prst="straightConnector1">
            <a:avLst/>
          </a:prstGeom>
          <a:noFill/>
          <a:ln cap="flat" cmpd="sng" w="38100">
            <a:solidFill>
              <a:srgbClr val="8761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38" name="Google Shape;338;p31"/>
          <p:cNvCxnSpPr/>
          <p:nvPr/>
        </p:nvCxnSpPr>
        <p:spPr>
          <a:xfrm>
            <a:off x="1577058" y="3997272"/>
            <a:ext cx="1647000" cy="0"/>
          </a:xfrm>
          <a:prstGeom prst="straightConnector1">
            <a:avLst/>
          </a:prstGeom>
          <a:noFill/>
          <a:ln cap="flat" cmpd="sng" w="38100">
            <a:solidFill>
              <a:srgbClr val="8761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cxnSp>
        <p:nvCxnSpPr>
          <p:cNvPr id="339" name="Google Shape;339;p31"/>
          <p:cNvCxnSpPr/>
          <p:nvPr/>
        </p:nvCxnSpPr>
        <p:spPr>
          <a:xfrm>
            <a:off x="5624567" y="1532840"/>
            <a:ext cx="0" cy="2721300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40" name="Google Shape;340;p31"/>
          <p:cNvCxnSpPr/>
          <p:nvPr/>
        </p:nvCxnSpPr>
        <p:spPr>
          <a:xfrm flipH="1" rot="10800000">
            <a:off x="5829242" y="2562804"/>
            <a:ext cx="2174572" cy="1436"/>
          </a:xfrm>
          <a:prstGeom prst="straightConnector1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1" name="Google Shape;341;p31"/>
          <p:cNvSpPr txBox="1"/>
          <p:nvPr/>
        </p:nvSpPr>
        <p:spPr>
          <a:xfrm>
            <a:off x="4559513" y="1478875"/>
            <a:ext cx="97440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近期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1"/>
          <p:cNvSpPr txBox="1"/>
          <p:nvPr/>
        </p:nvSpPr>
        <p:spPr>
          <a:xfrm>
            <a:off x="4520349" y="3798475"/>
            <a:ext cx="1473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以前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6223199" y="2071640"/>
            <a:ext cx="974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空間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1"/>
          <p:cNvSpPr txBox="1"/>
          <p:nvPr/>
        </p:nvSpPr>
        <p:spPr>
          <a:xfrm>
            <a:off x="1577058" y="469235"/>
            <a:ext cx="1827597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圓山考古遺址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5" name="Google Shape;345;p31"/>
          <p:cNvCxnSpPr/>
          <p:nvPr/>
        </p:nvCxnSpPr>
        <p:spPr>
          <a:xfrm>
            <a:off x="1577058" y="4475136"/>
            <a:ext cx="1647000" cy="0"/>
          </a:xfrm>
          <a:prstGeom prst="straightConnector1">
            <a:avLst/>
          </a:prstGeom>
          <a:noFill/>
          <a:ln cap="flat" cmpd="sng" w="38100">
            <a:solidFill>
              <a:srgbClr val="87615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</p:cxnSp>
      <p:pic>
        <p:nvPicPr>
          <p:cNvPr descr="京王電鉄の電車のイラスト | かわいいフリー素材集 いらすとや" id="346" name="Google Shape;34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3013" y="934982"/>
            <a:ext cx="2078959" cy="1086256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1"/>
          <p:cNvSpPr txBox="1"/>
          <p:nvPr/>
        </p:nvSpPr>
        <p:spPr>
          <a:xfrm>
            <a:off x="4245998" y="4418068"/>
            <a:ext cx="4500810" cy="4924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越以前的生活痕跡，埋藏在越下層</a:t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3" name="Google Shape;353;p32"/>
          <p:cNvSpPr txBox="1"/>
          <p:nvPr>
            <p:ph type="title"/>
          </p:nvPr>
        </p:nvSpPr>
        <p:spPr>
          <a:xfrm>
            <a:off x="615996" y="506757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zh-TW" sz="3000"/>
              <a:t>遺址、文化，傻傻分不清楚</a:t>
            </a:r>
            <a:endParaRPr b="1" sz="3000"/>
          </a:p>
        </p:txBody>
      </p:sp>
      <p:sp>
        <p:nvSpPr>
          <p:cNvPr id="354" name="Google Shape;354;p32"/>
          <p:cNvSpPr txBox="1"/>
          <p:nvPr/>
        </p:nvSpPr>
        <p:spPr>
          <a:xfrm>
            <a:off x="4846623" y="1827030"/>
            <a:ext cx="30027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可以發現穿越時空線索的地方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ＸＸ遺址只會出現在一個地方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4846623" y="2995980"/>
            <a:ext cx="3002700" cy="14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用相似的鍋碗瓢盆和工具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畫相似的紋飾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有相似的生活方式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不同地點可能會發現相同的文化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zh-TW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考古學家的分類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" name="Google Shape;356;p32"/>
          <p:cNvGrpSpPr/>
          <p:nvPr/>
        </p:nvGrpSpPr>
        <p:grpSpPr>
          <a:xfrm>
            <a:off x="3131567" y="3064338"/>
            <a:ext cx="1612932" cy="1409183"/>
            <a:chOff x="2692300" y="2678900"/>
            <a:chExt cx="1919700" cy="1677000"/>
          </a:xfrm>
        </p:grpSpPr>
        <p:sp>
          <p:nvSpPr>
            <p:cNvPr id="357" name="Google Shape;357;p32"/>
            <p:cNvSpPr/>
            <p:nvPr/>
          </p:nvSpPr>
          <p:spPr>
            <a:xfrm>
              <a:off x="2692300" y="2678900"/>
              <a:ext cx="1919700" cy="1677000"/>
            </a:xfrm>
            <a:prstGeom prst="ellipse">
              <a:avLst/>
            </a:prstGeom>
            <a:solidFill>
              <a:srgbClr val="7F8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58" name="Google Shape;358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48000" y="2869968"/>
              <a:ext cx="1224850" cy="1221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9" name="Google Shape;359;p32"/>
          <p:cNvSpPr/>
          <p:nvPr/>
        </p:nvSpPr>
        <p:spPr>
          <a:xfrm>
            <a:off x="2126973" y="1883605"/>
            <a:ext cx="803700" cy="482100"/>
          </a:xfrm>
          <a:prstGeom prst="roundRect">
            <a:avLst>
              <a:gd fmla="val 16667" name="adj"/>
            </a:avLst>
          </a:prstGeom>
          <a:solidFill>
            <a:srgbClr val="CBC6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遺址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2"/>
          <p:cNvSpPr/>
          <p:nvPr/>
        </p:nvSpPr>
        <p:spPr>
          <a:xfrm>
            <a:off x="2126973" y="3527880"/>
            <a:ext cx="803700" cy="482100"/>
          </a:xfrm>
          <a:prstGeom prst="roundRect">
            <a:avLst>
              <a:gd fmla="val 16667" name="adj"/>
            </a:avLst>
          </a:prstGeom>
          <a:solidFill>
            <a:srgbClr val="CBC6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文化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" name="Google Shape;361;p32"/>
          <p:cNvGrpSpPr/>
          <p:nvPr/>
        </p:nvGrpSpPr>
        <p:grpSpPr>
          <a:xfrm>
            <a:off x="3131630" y="1420563"/>
            <a:ext cx="1612800" cy="1409100"/>
            <a:chOff x="1790457" y="1541108"/>
            <a:chExt cx="1612800" cy="1409100"/>
          </a:xfrm>
        </p:grpSpPr>
        <p:sp>
          <p:nvSpPr>
            <p:cNvPr id="362" name="Google Shape;362;p32"/>
            <p:cNvSpPr/>
            <p:nvPr/>
          </p:nvSpPr>
          <p:spPr>
            <a:xfrm>
              <a:off x="1790457" y="1541108"/>
              <a:ext cx="1612800" cy="1409100"/>
            </a:xfrm>
            <a:prstGeom prst="ellipse">
              <a:avLst/>
            </a:prstGeom>
            <a:solidFill>
              <a:srgbClr val="7F8B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63" name="Google Shape;363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65037" y="1867200"/>
              <a:ext cx="1063638" cy="756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9" name="Google Shape;369;p33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zh-TW" sz="3000"/>
              <a:t>層層往下的重要概念!</a:t>
            </a:r>
            <a:endParaRPr b="1" sz="3000"/>
          </a:p>
        </p:txBody>
      </p:sp>
      <p:grpSp>
        <p:nvGrpSpPr>
          <p:cNvPr id="370" name="Google Shape;370;p33"/>
          <p:cNvGrpSpPr/>
          <p:nvPr/>
        </p:nvGrpSpPr>
        <p:grpSpPr>
          <a:xfrm>
            <a:off x="1667283" y="1593950"/>
            <a:ext cx="5809433" cy="2853000"/>
            <a:chOff x="709900" y="1593950"/>
            <a:chExt cx="5809433" cy="2853000"/>
          </a:xfrm>
        </p:grpSpPr>
        <p:sp>
          <p:nvSpPr>
            <p:cNvPr id="371" name="Google Shape;371;p33"/>
            <p:cNvSpPr/>
            <p:nvPr/>
          </p:nvSpPr>
          <p:spPr>
            <a:xfrm>
              <a:off x="709900" y="1593950"/>
              <a:ext cx="5809433" cy="2853000"/>
            </a:xfrm>
            <a:prstGeom prst="roundRect">
              <a:avLst>
                <a:gd fmla="val 16667" name="adj"/>
              </a:avLst>
            </a:prstGeom>
            <a:solidFill>
              <a:srgbClr val="809DC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2" name="Google Shape;372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23758" y="1847475"/>
              <a:ext cx="4795575" cy="2345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8" name="Google Shape;378;p34"/>
          <p:cNvSpPr txBox="1"/>
          <p:nvPr>
            <p:ph type="title"/>
          </p:nvPr>
        </p:nvSpPr>
        <p:spPr>
          <a:xfrm>
            <a:off x="404330" y="493832"/>
            <a:ext cx="82296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zh-TW" sz="3000"/>
              <a:t>不同目的的考古發掘</a:t>
            </a:r>
            <a:endParaRPr b="1" sz="3000"/>
          </a:p>
        </p:txBody>
      </p:sp>
      <p:sp>
        <p:nvSpPr>
          <p:cNvPr id="379" name="Google Shape;379;p34"/>
          <p:cNvSpPr/>
          <p:nvPr/>
        </p:nvSpPr>
        <p:spPr>
          <a:xfrm>
            <a:off x="1582679" y="1480748"/>
            <a:ext cx="1871133" cy="54186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為了調查、研究</a:t>
            </a:r>
            <a:endParaRPr/>
          </a:p>
        </p:txBody>
      </p:sp>
      <p:sp>
        <p:nvSpPr>
          <p:cNvPr id="380" name="Google Shape;380;p34"/>
          <p:cNvSpPr/>
          <p:nvPr/>
        </p:nvSpPr>
        <p:spPr>
          <a:xfrm>
            <a:off x="5661343" y="1491848"/>
            <a:ext cx="1871133" cy="54186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搶救發掘</a:t>
            </a:r>
            <a:endParaRPr/>
          </a:p>
        </p:txBody>
      </p:sp>
      <p:sp>
        <p:nvSpPr>
          <p:cNvPr id="381" name="Google Shape;381;p34"/>
          <p:cNvSpPr/>
          <p:nvPr/>
        </p:nvSpPr>
        <p:spPr>
          <a:xfrm>
            <a:off x="1282540" y="4230512"/>
            <a:ext cx="2766159" cy="54186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考古探坑分布：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隨機抽樣、依研究目的布置</a:t>
            </a:r>
            <a:endParaRPr/>
          </a:p>
        </p:txBody>
      </p:sp>
      <p:sp>
        <p:nvSpPr>
          <p:cNvPr id="382" name="Google Shape;382;p34"/>
          <p:cNvSpPr/>
          <p:nvPr/>
        </p:nvSpPr>
        <p:spPr>
          <a:xfrm>
            <a:off x="5747494" y="4230511"/>
            <a:ext cx="1784982" cy="541867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考古探坑分布：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開發、建築範圍</a:t>
            </a:r>
            <a:endParaRPr/>
          </a:p>
        </p:txBody>
      </p:sp>
      <p:grpSp>
        <p:nvGrpSpPr>
          <p:cNvPr id="383" name="Google Shape;383;p34"/>
          <p:cNvGrpSpPr/>
          <p:nvPr/>
        </p:nvGrpSpPr>
        <p:grpSpPr>
          <a:xfrm>
            <a:off x="1014208" y="2246186"/>
            <a:ext cx="3132666" cy="1727200"/>
            <a:chOff x="1014208" y="2246186"/>
            <a:chExt cx="3132666" cy="1727200"/>
          </a:xfrm>
        </p:grpSpPr>
        <p:grpSp>
          <p:nvGrpSpPr>
            <p:cNvPr id="384" name="Google Shape;384;p34"/>
            <p:cNvGrpSpPr/>
            <p:nvPr/>
          </p:nvGrpSpPr>
          <p:grpSpPr>
            <a:xfrm>
              <a:off x="1014208" y="2246186"/>
              <a:ext cx="3132666" cy="1727200"/>
              <a:chOff x="1003301" y="2404533"/>
              <a:chExt cx="3132666" cy="1727200"/>
            </a:xfrm>
          </p:grpSpPr>
          <p:sp>
            <p:nvSpPr>
              <p:cNvPr id="385" name="Google Shape;385;p34"/>
              <p:cNvSpPr/>
              <p:nvPr/>
            </p:nvSpPr>
            <p:spPr>
              <a:xfrm>
                <a:off x="1003301" y="2404533"/>
                <a:ext cx="3132666" cy="1727200"/>
              </a:xfrm>
              <a:custGeom>
                <a:rect b="b" l="l" r="r" t="t"/>
                <a:pathLst>
                  <a:path extrusionOk="0" h="1322556" w="2540000">
                    <a:moveTo>
                      <a:pt x="228600" y="355600"/>
                    </a:moveTo>
                    <a:cubicBezTo>
                      <a:pt x="242711" y="338667"/>
                      <a:pt x="249236" y="309364"/>
                      <a:pt x="262466" y="287866"/>
                    </a:cubicBezTo>
                    <a:cubicBezTo>
                      <a:pt x="287849" y="246619"/>
                      <a:pt x="299862" y="246338"/>
                      <a:pt x="330200" y="211666"/>
                    </a:cubicBezTo>
                    <a:cubicBezTo>
                      <a:pt x="374308" y="161258"/>
                      <a:pt x="334771" y="191686"/>
                      <a:pt x="381000" y="160866"/>
                    </a:cubicBezTo>
                    <a:cubicBezTo>
                      <a:pt x="386644" y="152399"/>
                      <a:pt x="390738" y="142661"/>
                      <a:pt x="397933" y="135466"/>
                    </a:cubicBezTo>
                    <a:cubicBezTo>
                      <a:pt x="411770" y="121629"/>
                      <a:pt x="440373" y="105153"/>
                      <a:pt x="457200" y="93133"/>
                    </a:cubicBezTo>
                    <a:cubicBezTo>
                      <a:pt x="468683" y="84931"/>
                      <a:pt x="477964" y="72974"/>
                      <a:pt x="491066" y="67733"/>
                    </a:cubicBezTo>
                    <a:cubicBezTo>
                      <a:pt x="507005" y="61357"/>
                      <a:pt x="524933" y="62088"/>
                      <a:pt x="541866" y="59266"/>
                    </a:cubicBezTo>
                    <a:cubicBezTo>
                      <a:pt x="561622" y="47977"/>
                      <a:pt x="579705" y="33053"/>
                      <a:pt x="601133" y="25400"/>
                    </a:cubicBezTo>
                    <a:cubicBezTo>
                      <a:pt x="619927" y="18688"/>
                      <a:pt x="640715" y="20214"/>
                      <a:pt x="660400" y="16933"/>
                    </a:cubicBezTo>
                    <a:cubicBezTo>
                      <a:pt x="769986" y="-1332"/>
                      <a:pt x="610176" y="15077"/>
                      <a:pt x="821266" y="0"/>
                    </a:cubicBezTo>
                    <a:cubicBezTo>
                      <a:pt x="880533" y="5644"/>
                      <a:pt x="940341" y="7146"/>
                      <a:pt x="999066" y="16933"/>
                    </a:cubicBezTo>
                    <a:cubicBezTo>
                      <a:pt x="1009103" y="18606"/>
                      <a:pt x="1016186" y="27952"/>
                      <a:pt x="1024466" y="33866"/>
                    </a:cubicBezTo>
                    <a:cubicBezTo>
                      <a:pt x="1035949" y="42068"/>
                      <a:pt x="1046850" y="51064"/>
                      <a:pt x="1058333" y="59266"/>
                    </a:cubicBezTo>
                    <a:cubicBezTo>
                      <a:pt x="1066613" y="65181"/>
                      <a:pt x="1075916" y="69686"/>
                      <a:pt x="1083733" y="76200"/>
                    </a:cubicBezTo>
                    <a:cubicBezTo>
                      <a:pt x="1130791" y="115416"/>
                      <a:pt x="1090200" y="86011"/>
                      <a:pt x="1126066" y="127000"/>
                    </a:cubicBezTo>
                    <a:cubicBezTo>
                      <a:pt x="1139207" y="142019"/>
                      <a:pt x="1154289" y="155222"/>
                      <a:pt x="1168400" y="169333"/>
                    </a:cubicBezTo>
                    <a:cubicBezTo>
                      <a:pt x="1176867" y="177800"/>
                      <a:pt x="1182184" y="191829"/>
                      <a:pt x="1193800" y="194733"/>
                    </a:cubicBezTo>
                    <a:cubicBezTo>
                      <a:pt x="1205089" y="197555"/>
                      <a:pt x="1216440" y="200138"/>
                      <a:pt x="1227666" y="203200"/>
                    </a:cubicBezTo>
                    <a:cubicBezTo>
                      <a:pt x="1257571" y="211356"/>
                      <a:pt x="1297042" y="225020"/>
                      <a:pt x="1329266" y="228600"/>
                    </a:cubicBezTo>
                    <a:cubicBezTo>
                      <a:pt x="1365838" y="232664"/>
                      <a:pt x="1402718" y="233405"/>
                      <a:pt x="1439333" y="237066"/>
                    </a:cubicBezTo>
                    <a:cubicBezTo>
                      <a:pt x="1459190" y="239052"/>
                      <a:pt x="1478844" y="242711"/>
                      <a:pt x="1498600" y="245533"/>
                    </a:cubicBezTo>
                    <a:cubicBezTo>
                      <a:pt x="1583267" y="239889"/>
                      <a:pt x="1668212" y="237483"/>
                      <a:pt x="1752600" y="228600"/>
                    </a:cubicBezTo>
                    <a:cubicBezTo>
                      <a:pt x="1775745" y="226164"/>
                      <a:pt x="1797656" y="216899"/>
                      <a:pt x="1820333" y="211666"/>
                    </a:cubicBezTo>
                    <a:cubicBezTo>
                      <a:pt x="1879314" y="198055"/>
                      <a:pt x="1848692" y="207688"/>
                      <a:pt x="1913466" y="194733"/>
                    </a:cubicBezTo>
                    <a:cubicBezTo>
                      <a:pt x="2040436" y="169339"/>
                      <a:pt x="1938614" y="182905"/>
                      <a:pt x="2074333" y="169333"/>
                    </a:cubicBezTo>
                    <a:cubicBezTo>
                      <a:pt x="2088444" y="163689"/>
                      <a:pt x="2101857" y="155817"/>
                      <a:pt x="2116666" y="152400"/>
                    </a:cubicBezTo>
                    <a:cubicBezTo>
                      <a:pt x="2158501" y="142746"/>
                      <a:pt x="2302456" y="136554"/>
                      <a:pt x="2319866" y="135466"/>
                    </a:cubicBezTo>
                    <a:cubicBezTo>
                      <a:pt x="2353733" y="141111"/>
                      <a:pt x="2388453" y="142968"/>
                      <a:pt x="2421466" y="152400"/>
                    </a:cubicBezTo>
                    <a:cubicBezTo>
                      <a:pt x="2429141" y="154593"/>
                      <a:pt x="2433413" y="163100"/>
                      <a:pt x="2438400" y="169333"/>
                    </a:cubicBezTo>
                    <a:cubicBezTo>
                      <a:pt x="2466449" y="204393"/>
                      <a:pt x="2490140" y="230951"/>
                      <a:pt x="2506133" y="270933"/>
                    </a:cubicBezTo>
                    <a:cubicBezTo>
                      <a:pt x="2512762" y="287506"/>
                      <a:pt x="2518737" y="304417"/>
                      <a:pt x="2523066" y="321733"/>
                    </a:cubicBezTo>
                    <a:lnTo>
                      <a:pt x="2540000" y="389466"/>
                    </a:lnTo>
                    <a:cubicBezTo>
                      <a:pt x="2534355" y="457199"/>
                      <a:pt x="2538349" y="526438"/>
                      <a:pt x="2523066" y="592666"/>
                    </a:cubicBezTo>
                    <a:cubicBezTo>
                      <a:pt x="2520228" y="604964"/>
                      <a:pt x="2500158" y="603338"/>
                      <a:pt x="2489200" y="609600"/>
                    </a:cubicBezTo>
                    <a:cubicBezTo>
                      <a:pt x="2480365" y="614649"/>
                      <a:pt x="2473193" y="622619"/>
                      <a:pt x="2463800" y="626533"/>
                    </a:cubicBezTo>
                    <a:cubicBezTo>
                      <a:pt x="2439086" y="636831"/>
                      <a:pt x="2413000" y="643466"/>
                      <a:pt x="2387600" y="651933"/>
                    </a:cubicBezTo>
                    <a:lnTo>
                      <a:pt x="2336800" y="668866"/>
                    </a:lnTo>
                    <a:cubicBezTo>
                      <a:pt x="2319867" y="674510"/>
                      <a:pt x="2300852" y="675899"/>
                      <a:pt x="2286000" y="685800"/>
                    </a:cubicBezTo>
                    <a:cubicBezTo>
                      <a:pt x="2277533" y="691444"/>
                      <a:pt x="2270326" y="699741"/>
                      <a:pt x="2260600" y="702733"/>
                    </a:cubicBezTo>
                    <a:cubicBezTo>
                      <a:pt x="2233091" y="711197"/>
                      <a:pt x="2175933" y="719666"/>
                      <a:pt x="2175933" y="719666"/>
                    </a:cubicBezTo>
                    <a:cubicBezTo>
                      <a:pt x="2164644" y="725311"/>
                      <a:pt x="2153025" y="730338"/>
                      <a:pt x="2142066" y="736600"/>
                    </a:cubicBezTo>
                    <a:cubicBezTo>
                      <a:pt x="2133231" y="741649"/>
                      <a:pt x="2125767" y="748982"/>
                      <a:pt x="2116666" y="753533"/>
                    </a:cubicBezTo>
                    <a:cubicBezTo>
                      <a:pt x="2108684" y="757524"/>
                      <a:pt x="2099733" y="759178"/>
                      <a:pt x="2091266" y="762000"/>
                    </a:cubicBezTo>
                    <a:cubicBezTo>
                      <a:pt x="2082799" y="770467"/>
                      <a:pt x="2072826" y="777657"/>
                      <a:pt x="2065866" y="787400"/>
                    </a:cubicBezTo>
                    <a:cubicBezTo>
                      <a:pt x="2012503" y="862108"/>
                      <a:pt x="2055169" y="995875"/>
                      <a:pt x="2057400" y="1058333"/>
                    </a:cubicBezTo>
                    <a:cubicBezTo>
                      <a:pt x="2055620" y="1095718"/>
                      <a:pt x="2089424" y="1224927"/>
                      <a:pt x="2023533" y="1261533"/>
                    </a:cubicBezTo>
                    <a:cubicBezTo>
                      <a:pt x="2007930" y="1270201"/>
                      <a:pt x="1989666" y="1272822"/>
                      <a:pt x="1972733" y="1278466"/>
                    </a:cubicBezTo>
                    <a:cubicBezTo>
                      <a:pt x="1967089" y="1284111"/>
                      <a:pt x="1962940" y="1291830"/>
                      <a:pt x="1955800" y="1295400"/>
                    </a:cubicBezTo>
                    <a:cubicBezTo>
                      <a:pt x="1945392" y="1300604"/>
                      <a:pt x="1932828" y="1299780"/>
                      <a:pt x="1921933" y="1303866"/>
                    </a:cubicBezTo>
                    <a:cubicBezTo>
                      <a:pt x="1910115" y="1308298"/>
                      <a:pt x="1899355" y="1315155"/>
                      <a:pt x="1888066" y="1320800"/>
                    </a:cubicBezTo>
                    <a:cubicBezTo>
                      <a:pt x="1716175" y="1315255"/>
                      <a:pt x="1675971" y="1342049"/>
                      <a:pt x="1557866" y="1286933"/>
                    </a:cubicBezTo>
                    <a:cubicBezTo>
                      <a:pt x="1537247" y="1277311"/>
                      <a:pt x="1518355" y="1264355"/>
                      <a:pt x="1498600" y="1253066"/>
                    </a:cubicBezTo>
                    <a:cubicBezTo>
                      <a:pt x="1490133" y="1241777"/>
                      <a:pt x="1483178" y="1229178"/>
                      <a:pt x="1473200" y="1219200"/>
                    </a:cubicBezTo>
                    <a:cubicBezTo>
                      <a:pt x="1456785" y="1202785"/>
                      <a:pt x="1443061" y="1200686"/>
                      <a:pt x="1422400" y="1193800"/>
                    </a:cubicBezTo>
                    <a:cubicBezTo>
                      <a:pt x="1381838" y="1153238"/>
                      <a:pt x="1387723" y="1155132"/>
                      <a:pt x="1346200" y="1126066"/>
                    </a:cubicBezTo>
                    <a:cubicBezTo>
                      <a:pt x="1329528" y="1114395"/>
                      <a:pt x="1314707" y="1098636"/>
                      <a:pt x="1295400" y="1092200"/>
                    </a:cubicBezTo>
                    <a:lnTo>
                      <a:pt x="1270000" y="1083733"/>
                    </a:lnTo>
                    <a:cubicBezTo>
                      <a:pt x="1205089" y="1086555"/>
                      <a:pt x="1140047" y="1087217"/>
                      <a:pt x="1075266" y="1092200"/>
                    </a:cubicBezTo>
                    <a:cubicBezTo>
                      <a:pt x="1066368" y="1092884"/>
                      <a:pt x="1058447" y="1098214"/>
                      <a:pt x="1049866" y="1100666"/>
                    </a:cubicBezTo>
                    <a:cubicBezTo>
                      <a:pt x="1038678" y="1103863"/>
                      <a:pt x="1027145" y="1105789"/>
                      <a:pt x="1016000" y="1109133"/>
                    </a:cubicBezTo>
                    <a:cubicBezTo>
                      <a:pt x="998904" y="1114262"/>
                      <a:pt x="965200" y="1126066"/>
                      <a:pt x="965200" y="1126066"/>
                    </a:cubicBezTo>
                    <a:cubicBezTo>
                      <a:pt x="854100" y="1209390"/>
                      <a:pt x="989051" y="1113756"/>
                      <a:pt x="905933" y="1159933"/>
                    </a:cubicBezTo>
                    <a:cubicBezTo>
                      <a:pt x="818600" y="1208452"/>
                      <a:pt x="887205" y="1183110"/>
                      <a:pt x="829733" y="1202266"/>
                    </a:cubicBezTo>
                    <a:cubicBezTo>
                      <a:pt x="821266" y="1213555"/>
                      <a:pt x="815173" y="1227099"/>
                      <a:pt x="804333" y="1236133"/>
                    </a:cubicBezTo>
                    <a:cubicBezTo>
                      <a:pt x="797477" y="1241846"/>
                      <a:pt x="786915" y="1240609"/>
                      <a:pt x="778933" y="1244600"/>
                    </a:cubicBezTo>
                    <a:cubicBezTo>
                      <a:pt x="769832" y="1249151"/>
                      <a:pt x="762886" y="1257525"/>
                      <a:pt x="753533" y="1261533"/>
                    </a:cubicBezTo>
                    <a:cubicBezTo>
                      <a:pt x="742837" y="1266117"/>
                      <a:pt x="730855" y="1266803"/>
                      <a:pt x="719666" y="1270000"/>
                    </a:cubicBezTo>
                    <a:cubicBezTo>
                      <a:pt x="695550" y="1276890"/>
                      <a:pt x="686857" y="1283153"/>
                      <a:pt x="660400" y="1286933"/>
                    </a:cubicBezTo>
                    <a:cubicBezTo>
                      <a:pt x="632322" y="1290944"/>
                      <a:pt x="603955" y="1292578"/>
                      <a:pt x="575733" y="1295400"/>
                    </a:cubicBezTo>
                    <a:cubicBezTo>
                      <a:pt x="527755" y="1292578"/>
                      <a:pt x="478167" y="1299579"/>
                      <a:pt x="431800" y="1286933"/>
                    </a:cubicBezTo>
                    <a:cubicBezTo>
                      <a:pt x="412547" y="1281682"/>
                      <a:pt x="406070" y="1255670"/>
                      <a:pt x="389466" y="1244600"/>
                    </a:cubicBezTo>
                    <a:cubicBezTo>
                      <a:pt x="344141" y="1214382"/>
                      <a:pt x="371261" y="1234861"/>
                      <a:pt x="313266" y="1176866"/>
                    </a:cubicBezTo>
                    <a:cubicBezTo>
                      <a:pt x="304799" y="1168399"/>
                      <a:pt x="294026" y="1161733"/>
                      <a:pt x="287866" y="1151466"/>
                    </a:cubicBezTo>
                    <a:cubicBezTo>
                      <a:pt x="255206" y="1097033"/>
                      <a:pt x="272340" y="1122298"/>
                      <a:pt x="237066" y="1075266"/>
                    </a:cubicBezTo>
                    <a:cubicBezTo>
                      <a:pt x="234244" y="1066799"/>
                      <a:pt x="232591" y="1057848"/>
                      <a:pt x="228600" y="1049866"/>
                    </a:cubicBezTo>
                    <a:cubicBezTo>
                      <a:pt x="224049" y="1040764"/>
                      <a:pt x="214884" y="1034120"/>
                      <a:pt x="211666" y="1024466"/>
                    </a:cubicBezTo>
                    <a:cubicBezTo>
                      <a:pt x="206237" y="1008180"/>
                      <a:pt x="206022" y="990599"/>
                      <a:pt x="203200" y="973666"/>
                    </a:cubicBezTo>
                    <a:cubicBezTo>
                      <a:pt x="200378" y="936977"/>
                      <a:pt x="199297" y="900113"/>
                      <a:pt x="194733" y="863600"/>
                    </a:cubicBezTo>
                    <a:cubicBezTo>
                      <a:pt x="193626" y="854744"/>
                      <a:pt x="192577" y="844511"/>
                      <a:pt x="186266" y="838200"/>
                    </a:cubicBezTo>
                    <a:cubicBezTo>
                      <a:pt x="171875" y="823809"/>
                      <a:pt x="152399" y="815622"/>
                      <a:pt x="135466" y="804333"/>
                    </a:cubicBezTo>
                    <a:cubicBezTo>
                      <a:pt x="126999" y="798689"/>
                      <a:pt x="117261" y="794595"/>
                      <a:pt x="110066" y="787400"/>
                    </a:cubicBezTo>
                    <a:cubicBezTo>
                      <a:pt x="104422" y="781755"/>
                      <a:pt x="99978" y="774573"/>
                      <a:pt x="93133" y="770466"/>
                    </a:cubicBezTo>
                    <a:cubicBezTo>
                      <a:pt x="85480" y="765874"/>
                      <a:pt x="76200" y="764822"/>
                      <a:pt x="67733" y="762000"/>
                    </a:cubicBezTo>
                    <a:cubicBezTo>
                      <a:pt x="38179" y="732444"/>
                      <a:pt x="53324" y="752639"/>
                      <a:pt x="33866" y="694266"/>
                    </a:cubicBezTo>
                    <a:lnTo>
                      <a:pt x="33866" y="694266"/>
                    </a:lnTo>
                    <a:lnTo>
                      <a:pt x="0" y="643466"/>
                    </a:lnTo>
                    <a:cubicBezTo>
                      <a:pt x="2822" y="612422"/>
                      <a:pt x="4058" y="581192"/>
                      <a:pt x="8466" y="550333"/>
                    </a:cubicBezTo>
                    <a:cubicBezTo>
                      <a:pt x="9728" y="541498"/>
                      <a:pt x="11746" y="532195"/>
                      <a:pt x="16933" y="524933"/>
                    </a:cubicBezTo>
                    <a:cubicBezTo>
                      <a:pt x="26213" y="511942"/>
                      <a:pt x="40193" y="502998"/>
                      <a:pt x="50800" y="491066"/>
                    </a:cubicBezTo>
                    <a:cubicBezTo>
                      <a:pt x="62806" y="477560"/>
                      <a:pt x="71888" y="461511"/>
                      <a:pt x="84666" y="448733"/>
                    </a:cubicBezTo>
                    <a:cubicBezTo>
                      <a:pt x="91861" y="441538"/>
                      <a:pt x="102120" y="438157"/>
                      <a:pt x="110066" y="431800"/>
                    </a:cubicBezTo>
                    <a:cubicBezTo>
                      <a:pt x="136318" y="410799"/>
                      <a:pt x="117652" y="415307"/>
                      <a:pt x="152400" y="397933"/>
                    </a:cubicBezTo>
                    <a:cubicBezTo>
                      <a:pt x="160382" y="393942"/>
                      <a:pt x="169818" y="393457"/>
                      <a:pt x="177800" y="389466"/>
                    </a:cubicBezTo>
                    <a:cubicBezTo>
                      <a:pt x="214797" y="370968"/>
                      <a:pt x="214489" y="372533"/>
                      <a:pt x="228600" y="355600"/>
                    </a:cubicBezTo>
                    <a:close/>
                  </a:path>
                </a:pathLst>
              </a:custGeom>
              <a:solidFill>
                <a:srgbClr val="727272"/>
              </a:solidFill>
              <a:ln cap="flat" cmpd="sng" w="25400">
                <a:solidFill>
                  <a:srgbClr val="2C619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34"/>
              <p:cNvSpPr/>
              <p:nvPr/>
            </p:nvSpPr>
            <p:spPr>
              <a:xfrm>
                <a:off x="1253067" y="2624667"/>
                <a:ext cx="2472266" cy="1219200"/>
              </a:xfrm>
              <a:custGeom>
                <a:rect b="b" l="l" r="r" t="t"/>
                <a:pathLst>
                  <a:path extrusionOk="0" h="1322556" w="2540000">
                    <a:moveTo>
                      <a:pt x="228600" y="355600"/>
                    </a:moveTo>
                    <a:cubicBezTo>
                      <a:pt x="242711" y="338667"/>
                      <a:pt x="249236" y="309364"/>
                      <a:pt x="262466" y="287866"/>
                    </a:cubicBezTo>
                    <a:cubicBezTo>
                      <a:pt x="287849" y="246619"/>
                      <a:pt x="299862" y="246338"/>
                      <a:pt x="330200" y="211666"/>
                    </a:cubicBezTo>
                    <a:cubicBezTo>
                      <a:pt x="374308" y="161258"/>
                      <a:pt x="334771" y="191686"/>
                      <a:pt x="381000" y="160866"/>
                    </a:cubicBezTo>
                    <a:cubicBezTo>
                      <a:pt x="386644" y="152399"/>
                      <a:pt x="390738" y="142661"/>
                      <a:pt x="397933" y="135466"/>
                    </a:cubicBezTo>
                    <a:cubicBezTo>
                      <a:pt x="411770" y="121629"/>
                      <a:pt x="440373" y="105153"/>
                      <a:pt x="457200" y="93133"/>
                    </a:cubicBezTo>
                    <a:cubicBezTo>
                      <a:pt x="468683" y="84931"/>
                      <a:pt x="477964" y="72974"/>
                      <a:pt x="491066" y="67733"/>
                    </a:cubicBezTo>
                    <a:cubicBezTo>
                      <a:pt x="507005" y="61357"/>
                      <a:pt x="524933" y="62088"/>
                      <a:pt x="541866" y="59266"/>
                    </a:cubicBezTo>
                    <a:cubicBezTo>
                      <a:pt x="561622" y="47977"/>
                      <a:pt x="579705" y="33053"/>
                      <a:pt x="601133" y="25400"/>
                    </a:cubicBezTo>
                    <a:cubicBezTo>
                      <a:pt x="619927" y="18688"/>
                      <a:pt x="640715" y="20214"/>
                      <a:pt x="660400" y="16933"/>
                    </a:cubicBezTo>
                    <a:cubicBezTo>
                      <a:pt x="769986" y="-1332"/>
                      <a:pt x="610176" y="15077"/>
                      <a:pt x="821266" y="0"/>
                    </a:cubicBezTo>
                    <a:cubicBezTo>
                      <a:pt x="880533" y="5644"/>
                      <a:pt x="940341" y="7146"/>
                      <a:pt x="999066" y="16933"/>
                    </a:cubicBezTo>
                    <a:cubicBezTo>
                      <a:pt x="1009103" y="18606"/>
                      <a:pt x="1016186" y="27952"/>
                      <a:pt x="1024466" y="33866"/>
                    </a:cubicBezTo>
                    <a:cubicBezTo>
                      <a:pt x="1035949" y="42068"/>
                      <a:pt x="1046850" y="51064"/>
                      <a:pt x="1058333" y="59266"/>
                    </a:cubicBezTo>
                    <a:cubicBezTo>
                      <a:pt x="1066613" y="65181"/>
                      <a:pt x="1075916" y="69686"/>
                      <a:pt x="1083733" y="76200"/>
                    </a:cubicBezTo>
                    <a:cubicBezTo>
                      <a:pt x="1130791" y="115416"/>
                      <a:pt x="1090200" y="86011"/>
                      <a:pt x="1126066" y="127000"/>
                    </a:cubicBezTo>
                    <a:cubicBezTo>
                      <a:pt x="1139207" y="142019"/>
                      <a:pt x="1154289" y="155222"/>
                      <a:pt x="1168400" y="169333"/>
                    </a:cubicBezTo>
                    <a:cubicBezTo>
                      <a:pt x="1176867" y="177800"/>
                      <a:pt x="1182184" y="191829"/>
                      <a:pt x="1193800" y="194733"/>
                    </a:cubicBezTo>
                    <a:cubicBezTo>
                      <a:pt x="1205089" y="197555"/>
                      <a:pt x="1216440" y="200138"/>
                      <a:pt x="1227666" y="203200"/>
                    </a:cubicBezTo>
                    <a:cubicBezTo>
                      <a:pt x="1257571" y="211356"/>
                      <a:pt x="1297042" y="225020"/>
                      <a:pt x="1329266" y="228600"/>
                    </a:cubicBezTo>
                    <a:cubicBezTo>
                      <a:pt x="1365838" y="232664"/>
                      <a:pt x="1402718" y="233405"/>
                      <a:pt x="1439333" y="237066"/>
                    </a:cubicBezTo>
                    <a:cubicBezTo>
                      <a:pt x="1459190" y="239052"/>
                      <a:pt x="1478844" y="242711"/>
                      <a:pt x="1498600" y="245533"/>
                    </a:cubicBezTo>
                    <a:cubicBezTo>
                      <a:pt x="1583267" y="239889"/>
                      <a:pt x="1668212" y="237483"/>
                      <a:pt x="1752600" y="228600"/>
                    </a:cubicBezTo>
                    <a:cubicBezTo>
                      <a:pt x="1775745" y="226164"/>
                      <a:pt x="1797656" y="216899"/>
                      <a:pt x="1820333" y="211666"/>
                    </a:cubicBezTo>
                    <a:cubicBezTo>
                      <a:pt x="1879314" y="198055"/>
                      <a:pt x="1848692" y="207688"/>
                      <a:pt x="1913466" y="194733"/>
                    </a:cubicBezTo>
                    <a:cubicBezTo>
                      <a:pt x="2040436" y="169339"/>
                      <a:pt x="1938614" y="182905"/>
                      <a:pt x="2074333" y="169333"/>
                    </a:cubicBezTo>
                    <a:cubicBezTo>
                      <a:pt x="2088444" y="163689"/>
                      <a:pt x="2101857" y="155817"/>
                      <a:pt x="2116666" y="152400"/>
                    </a:cubicBezTo>
                    <a:cubicBezTo>
                      <a:pt x="2158501" y="142746"/>
                      <a:pt x="2302456" y="136554"/>
                      <a:pt x="2319866" y="135466"/>
                    </a:cubicBezTo>
                    <a:cubicBezTo>
                      <a:pt x="2353733" y="141111"/>
                      <a:pt x="2388453" y="142968"/>
                      <a:pt x="2421466" y="152400"/>
                    </a:cubicBezTo>
                    <a:cubicBezTo>
                      <a:pt x="2429141" y="154593"/>
                      <a:pt x="2433413" y="163100"/>
                      <a:pt x="2438400" y="169333"/>
                    </a:cubicBezTo>
                    <a:cubicBezTo>
                      <a:pt x="2466449" y="204393"/>
                      <a:pt x="2490140" y="230951"/>
                      <a:pt x="2506133" y="270933"/>
                    </a:cubicBezTo>
                    <a:cubicBezTo>
                      <a:pt x="2512762" y="287506"/>
                      <a:pt x="2518737" y="304417"/>
                      <a:pt x="2523066" y="321733"/>
                    </a:cubicBezTo>
                    <a:lnTo>
                      <a:pt x="2540000" y="389466"/>
                    </a:lnTo>
                    <a:cubicBezTo>
                      <a:pt x="2534355" y="457199"/>
                      <a:pt x="2538349" y="526438"/>
                      <a:pt x="2523066" y="592666"/>
                    </a:cubicBezTo>
                    <a:cubicBezTo>
                      <a:pt x="2520228" y="604964"/>
                      <a:pt x="2500158" y="603338"/>
                      <a:pt x="2489200" y="609600"/>
                    </a:cubicBezTo>
                    <a:cubicBezTo>
                      <a:pt x="2480365" y="614649"/>
                      <a:pt x="2473193" y="622619"/>
                      <a:pt x="2463800" y="626533"/>
                    </a:cubicBezTo>
                    <a:cubicBezTo>
                      <a:pt x="2439086" y="636831"/>
                      <a:pt x="2413000" y="643466"/>
                      <a:pt x="2387600" y="651933"/>
                    </a:cubicBezTo>
                    <a:lnTo>
                      <a:pt x="2336800" y="668866"/>
                    </a:lnTo>
                    <a:cubicBezTo>
                      <a:pt x="2319867" y="674510"/>
                      <a:pt x="2300852" y="675899"/>
                      <a:pt x="2286000" y="685800"/>
                    </a:cubicBezTo>
                    <a:cubicBezTo>
                      <a:pt x="2277533" y="691444"/>
                      <a:pt x="2270326" y="699741"/>
                      <a:pt x="2260600" y="702733"/>
                    </a:cubicBezTo>
                    <a:cubicBezTo>
                      <a:pt x="2233091" y="711197"/>
                      <a:pt x="2175933" y="719666"/>
                      <a:pt x="2175933" y="719666"/>
                    </a:cubicBezTo>
                    <a:cubicBezTo>
                      <a:pt x="2164644" y="725311"/>
                      <a:pt x="2153025" y="730338"/>
                      <a:pt x="2142066" y="736600"/>
                    </a:cubicBezTo>
                    <a:cubicBezTo>
                      <a:pt x="2133231" y="741649"/>
                      <a:pt x="2125767" y="748982"/>
                      <a:pt x="2116666" y="753533"/>
                    </a:cubicBezTo>
                    <a:cubicBezTo>
                      <a:pt x="2108684" y="757524"/>
                      <a:pt x="2099733" y="759178"/>
                      <a:pt x="2091266" y="762000"/>
                    </a:cubicBezTo>
                    <a:cubicBezTo>
                      <a:pt x="2082799" y="770467"/>
                      <a:pt x="2072826" y="777657"/>
                      <a:pt x="2065866" y="787400"/>
                    </a:cubicBezTo>
                    <a:cubicBezTo>
                      <a:pt x="2012503" y="862108"/>
                      <a:pt x="2055169" y="995875"/>
                      <a:pt x="2057400" y="1058333"/>
                    </a:cubicBezTo>
                    <a:cubicBezTo>
                      <a:pt x="2055620" y="1095718"/>
                      <a:pt x="2089424" y="1224927"/>
                      <a:pt x="2023533" y="1261533"/>
                    </a:cubicBezTo>
                    <a:cubicBezTo>
                      <a:pt x="2007930" y="1270201"/>
                      <a:pt x="1989666" y="1272822"/>
                      <a:pt x="1972733" y="1278466"/>
                    </a:cubicBezTo>
                    <a:cubicBezTo>
                      <a:pt x="1967089" y="1284111"/>
                      <a:pt x="1962940" y="1291830"/>
                      <a:pt x="1955800" y="1295400"/>
                    </a:cubicBezTo>
                    <a:cubicBezTo>
                      <a:pt x="1945392" y="1300604"/>
                      <a:pt x="1932828" y="1299780"/>
                      <a:pt x="1921933" y="1303866"/>
                    </a:cubicBezTo>
                    <a:cubicBezTo>
                      <a:pt x="1910115" y="1308298"/>
                      <a:pt x="1899355" y="1315155"/>
                      <a:pt x="1888066" y="1320800"/>
                    </a:cubicBezTo>
                    <a:cubicBezTo>
                      <a:pt x="1716175" y="1315255"/>
                      <a:pt x="1675971" y="1342049"/>
                      <a:pt x="1557866" y="1286933"/>
                    </a:cubicBezTo>
                    <a:cubicBezTo>
                      <a:pt x="1537247" y="1277311"/>
                      <a:pt x="1518355" y="1264355"/>
                      <a:pt x="1498600" y="1253066"/>
                    </a:cubicBezTo>
                    <a:cubicBezTo>
                      <a:pt x="1490133" y="1241777"/>
                      <a:pt x="1483178" y="1229178"/>
                      <a:pt x="1473200" y="1219200"/>
                    </a:cubicBezTo>
                    <a:cubicBezTo>
                      <a:pt x="1456785" y="1202785"/>
                      <a:pt x="1443061" y="1200686"/>
                      <a:pt x="1422400" y="1193800"/>
                    </a:cubicBezTo>
                    <a:cubicBezTo>
                      <a:pt x="1381838" y="1153238"/>
                      <a:pt x="1387723" y="1155132"/>
                      <a:pt x="1346200" y="1126066"/>
                    </a:cubicBezTo>
                    <a:cubicBezTo>
                      <a:pt x="1329528" y="1114395"/>
                      <a:pt x="1314707" y="1098636"/>
                      <a:pt x="1295400" y="1092200"/>
                    </a:cubicBezTo>
                    <a:lnTo>
                      <a:pt x="1270000" y="1083733"/>
                    </a:lnTo>
                    <a:cubicBezTo>
                      <a:pt x="1205089" y="1086555"/>
                      <a:pt x="1140047" y="1087217"/>
                      <a:pt x="1075266" y="1092200"/>
                    </a:cubicBezTo>
                    <a:cubicBezTo>
                      <a:pt x="1066368" y="1092884"/>
                      <a:pt x="1058447" y="1098214"/>
                      <a:pt x="1049866" y="1100666"/>
                    </a:cubicBezTo>
                    <a:cubicBezTo>
                      <a:pt x="1038678" y="1103863"/>
                      <a:pt x="1027145" y="1105789"/>
                      <a:pt x="1016000" y="1109133"/>
                    </a:cubicBezTo>
                    <a:cubicBezTo>
                      <a:pt x="998904" y="1114262"/>
                      <a:pt x="965200" y="1126066"/>
                      <a:pt x="965200" y="1126066"/>
                    </a:cubicBezTo>
                    <a:cubicBezTo>
                      <a:pt x="854100" y="1209390"/>
                      <a:pt x="989051" y="1113756"/>
                      <a:pt x="905933" y="1159933"/>
                    </a:cubicBezTo>
                    <a:cubicBezTo>
                      <a:pt x="818600" y="1208452"/>
                      <a:pt x="887205" y="1183110"/>
                      <a:pt x="829733" y="1202266"/>
                    </a:cubicBezTo>
                    <a:cubicBezTo>
                      <a:pt x="821266" y="1213555"/>
                      <a:pt x="815173" y="1227099"/>
                      <a:pt x="804333" y="1236133"/>
                    </a:cubicBezTo>
                    <a:cubicBezTo>
                      <a:pt x="797477" y="1241846"/>
                      <a:pt x="786915" y="1240609"/>
                      <a:pt x="778933" y="1244600"/>
                    </a:cubicBezTo>
                    <a:cubicBezTo>
                      <a:pt x="769832" y="1249151"/>
                      <a:pt x="762886" y="1257525"/>
                      <a:pt x="753533" y="1261533"/>
                    </a:cubicBezTo>
                    <a:cubicBezTo>
                      <a:pt x="742837" y="1266117"/>
                      <a:pt x="730855" y="1266803"/>
                      <a:pt x="719666" y="1270000"/>
                    </a:cubicBezTo>
                    <a:cubicBezTo>
                      <a:pt x="695550" y="1276890"/>
                      <a:pt x="686857" y="1283153"/>
                      <a:pt x="660400" y="1286933"/>
                    </a:cubicBezTo>
                    <a:cubicBezTo>
                      <a:pt x="632322" y="1290944"/>
                      <a:pt x="603955" y="1292578"/>
                      <a:pt x="575733" y="1295400"/>
                    </a:cubicBezTo>
                    <a:cubicBezTo>
                      <a:pt x="527755" y="1292578"/>
                      <a:pt x="478167" y="1299579"/>
                      <a:pt x="431800" y="1286933"/>
                    </a:cubicBezTo>
                    <a:cubicBezTo>
                      <a:pt x="412547" y="1281682"/>
                      <a:pt x="406070" y="1255670"/>
                      <a:pt x="389466" y="1244600"/>
                    </a:cubicBezTo>
                    <a:cubicBezTo>
                      <a:pt x="344141" y="1214382"/>
                      <a:pt x="371261" y="1234861"/>
                      <a:pt x="313266" y="1176866"/>
                    </a:cubicBezTo>
                    <a:cubicBezTo>
                      <a:pt x="304799" y="1168399"/>
                      <a:pt x="294026" y="1161733"/>
                      <a:pt x="287866" y="1151466"/>
                    </a:cubicBezTo>
                    <a:cubicBezTo>
                      <a:pt x="255206" y="1097033"/>
                      <a:pt x="272340" y="1122298"/>
                      <a:pt x="237066" y="1075266"/>
                    </a:cubicBezTo>
                    <a:cubicBezTo>
                      <a:pt x="234244" y="1066799"/>
                      <a:pt x="232591" y="1057848"/>
                      <a:pt x="228600" y="1049866"/>
                    </a:cubicBezTo>
                    <a:cubicBezTo>
                      <a:pt x="224049" y="1040764"/>
                      <a:pt x="214884" y="1034120"/>
                      <a:pt x="211666" y="1024466"/>
                    </a:cubicBezTo>
                    <a:cubicBezTo>
                      <a:pt x="206237" y="1008180"/>
                      <a:pt x="206022" y="990599"/>
                      <a:pt x="203200" y="973666"/>
                    </a:cubicBezTo>
                    <a:cubicBezTo>
                      <a:pt x="200378" y="936977"/>
                      <a:pt x="199297" y="900113"/>
                      <a:pt x="194733" y="863600"/>
                    </a:cubicBezTo>
                    <a:cubicBezTo>
                      <a:pt x="193626" y="854744"/>
                      <a:pt x="192577" y="844511"/>
                      <a:pt x="186266" y="838200"/>
                    </a:cubicBezTo>
                    <a:cubicBezTo>
                      <a:pt x="171875" y="823809"/>
                      <a:pt x="152399" y="815622"/>
                      <a:pt x="135466" y="804333"/>
                    </a:cubicBezTo>
                    <a:cubicBezTo>
                      <a:pt x="126999" y="798689"/>
                      <a:pt x="117261" y="794595"/>
                      <a:pt x="110066" y="787400"/>
                    </a:cubicBezTo>
                    <a:cubicBezTo>
                      <a:pt x="104422" y="781755"/>
                      <a:pt x="99978" y="774573"/>
                      <a:pt x="93133" y="770466"/>
                    </a:cubicBezTo>
                    <a:cubicBezTo>
                      <a:pt x="85480" y="765874"/>
                      <a:pt x="76200" y="764822"/>
                      <a:pt x="67733" y="762000"/>
                    </a:cubicBezTo>
                    <a:cubicBezTo>
                      <a:pt x="38179" y="732444"/>
                      <a:pt x="53324" y="752639"/>
                      <a:pt x="33866" y="694266"/>
                    </a:cubicBezTo>
                    <a:lnTo>
                      <a:pt x="33866" y="694266"/>
                    </a:lnTo>
                    <a:lnTo>
                      <a:pt x="0" y="643466"/>
                    </a:lnTo>
                    <a:cubicBezTo>
                      <a:pt x="2822" y="612422"/>
                      <a:pt x="4058" y="581192"/>
                      <a:pt x="8466" y="550333"/>
                    </a:cubicBezTo>
                    <a:cubicBezTo>
                      <a:pt x="9728" y="541498"/>
                      <a:pt x="11746" y="532195"/>
                      <a:pt x="16933" y="524933"/>
                    </a:cubicBezTo>
                    <a:cubicBezTo>
                      <a:pt x="26213" y="511942"/>
                      <a:pt x="40193" y="502998"/>
                      <a:pt x="50800" y="491066"/>
                    </a:cubicBezTo>
                    <a:cubicBezTo>
                      <a:pt x="62806" y="477560"/>
                      <a:pt x="71888" y="461511"/>
                      <a:pt x="84666" y="448733"/>
                    </a:cubicBezTo>
                    <a:cubicBezTo>
                      <a:pt x="91861" y="441538"/>
                      <a:pt x="102120" y="438157"/>
                      <a:pt x="110066" y="431800"/>
                    </a:cubicBezTo>
                    <a:cubicBezTo>
                      <a:pt x="136318" y="410799"/>
                      <a:pt x="117652" y="415307"/>
                      <a:pt x="152400" y="397933"/>
                    </a:cubicBezTo>
                    <a:cubicBezTo>
                      <a:pt x="160382" y="393942"/>
                      <a:pt x="169818" y="393457"/>
                      <a:pt x="177800" y="389466"/>
                    </a:cubicBezTo>
                    <a:cubicBezTo>
                      <a:pt x="214797" y="370968"/>
                      <a:pt x="214489" y="372533"/>
                      <a:pt x="228600" y="355600"/>
                    </a:cubicBezTo>
                    <a:close/>
                  </a:path>
                </a:pathLst>
              </a:custGeom>
              <a:solidFill>
                <a:srgbClr val="727272"/>
              </a:solidFill>
              <a:ln cap="flat" cmpd="sng" w="25400">
                <a:solidFill>
                  <a:srgbClr val="2C619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4"/>
              <p:cNvSpPr/>
              <p:nvPr/>
            </p:nvSpPr>
            <p:spPr>
              <a:xfrm>
                <a:off x="1761069" y="2973751"/>
                <a:ext cx="1439333" cy="429849"/>
              </a:xfrm>
              <a:custGeom>
                <a:rect b="b" l="l" r="r" t="t"/>
                <a:pathLst>
                  <a:path extrusionOk="0" h="1322556" w="2540000">
                    <a:moveTo>
                      <a:pt x="228600" y="355600"/>
                    </a:moveTo>
                    <a:cubicBezTo>
                      <a:pt x="242711" y="338667"/>
                      <a:pt x="249236" y="309364"/>
                      <a:pt x="262466" y="287866"/>
                    </a:cubicBezTo>
                    <a:cubicBezTo>
                      <a:pt x="287849" y="246619"/>
                      <a:pt x="299862" y="246338"/>
                      <a:pt x="330200" y="211666"/>
                    </a:cubicBezTo>
                    <a:cubicBezTo>
                      <a:pt x="374308" y="161258"/>
                      <a:pt x="334771" y="191686"/>
                      <a:pt x="381000" y="160866"/>
                    </a:cubicBezTo>
                    <a:cubicBezTo>
                      <a:pt x="386644" y="152399"/>
                      <a:pt x="390738" y="142661"/>
                      <a:pt x="397933" y="135466"/>
                    </a:cubicBezTo>
                    <a:cubicBezTo>
                      <a:pt x="411770" y="121629"/>
                      <a:pt x="440373" y="105153"/>
                      <a:pt x="457200" y="93133"/>
                    </a:cubicBezTo>
                    <a:cubicBezTo>
                      <a:pt x="468683" y="84931"/>
                      <a:pt x="477964" y="72974"/>
                      <a:pt x="491066" y="67733"/>
                    </a:cubicBezTo>
                    <a:cubicBezTo>
                      <a:pt x="507005" y="61357"/>
                      <a:pt x="524933" y="62088"/>
                      <a:pt x="541866" y="59266"/>
                    </a:cubicBezTo>
                    <a:cubicBezTo>
                      <a:pt x="561622" y="47977"/>
                      <a:pt x="579705" y="33053"/>
                      <a:pt x="601133" y="25400"/>
                    </a:cubicBezTo>
                    <a:cubicBezTo>
                      <a:pt x="619927" y="18688"/>
                      <a:pt x="640715" y="20214"/>
                      <a:pt x="660400" y="16933"/>
                    </a:cubicBezTo>
                    <a:cubicBezTo>
                      <a:pt x="769986" y="-1332"/>
                      <a:pt x="610176" y="15077"/>
                      <a:pt x="821266" y="0"/>
                    </a:cubicBezTo>
                    <a:cubicBezTo>
                      <a:pt x="880533" y="5644"/>
                      <a:pt x="940341" y="7146"/>
                      <a:pt x="999066" y="16933"/>
                    </a:cubicBezTo>
                    <a:cubicBezTo>
                      <a:pt x="1009103" y="18606"/>
                      <a:pt x="1016186" y="27952"/>
                      <a:pt x="1024466" y="33866"/>
                    </a:cubicBezTo>
                    <a:cubicBezTo>
                      <a:pt x="1035949" y="42068"/>
                      <a:pt x="1046850" y="51064"/>
                      <a:pt x="1058333" y="59266"/>
                    </a:cubicBezTo>
                    <a:cubicBezTo>
                      <a:pt x="1066613" y="65181"/>
                      <a:pt x="1075916" y="69686"/>
                      <a:pt x="1083733" y="76200"/>
                    </a:cubicBezTo>
                    <a:cubicBezTo>
                      <a:pt x="1130791" y="115416"/>
                      <a:pt x="1090200" y="86011"/>
                      <a:pt x="1126066" y="127000"/>
                    </a:cubicBezTo>
                    <a:cubicBezTo>
                      <a:pt x="1139207" y="142019"/>
                      <a:pt x="1154289" y="155222"/>
                      <a:pt x="1168400" y="169333"/>
                    </a:cubicBezTo>
                    <a:cubicBezTo>
                      <a:pt x="1176867" y="177800"/>
                      <a:pt x="1182184" y="191829"/>
                      <a:pt x="1193800" y="194733"/>
                    </a:cubicBezTo>
                    <a:cubicBezTo>
                      <a:pt x="1205089" y="197555"/>
                      <a:pt x="1216440" y="200138"/>
                      <a:pt x="1227666" y="203200"/>
                    </a:cubicBezTo>
                    <a:cubicBezTo>
                      <a:pt x="1257571" y="211356"/>
                      <a:pt x="1297042" y="225020"/>
                      <a:pt x="1329266" y="228600"/>
                    </a:cubicBezTo>
                    <a:cubicBezTo>
                      <a:pt x="1365838" y="232664"/>
                      <a:pt x="1402718" y="233405"/>
                      <a:pt x="1439333" y="237066"/>
                    </a:cubicBezTo>
                    <a:cubicBezTo>
                      <a:pt x="1459190" y="239052"/>
                      <a:pt x="1478844" y="242711"/>
                      <a:pt x="1498600" y="245533"/>
                    </a:cubicBezTo>
                    <a:cubicBezTo>
                      <a:pt x="1583267" y="239889"/>
                      <a:pt x="1668212" y="237483"/>
                      <a:pt x="1752600" y="228600"/>
                    </a:cubicBezTo>
                    <a:cubicBezTo>
                      <a:pt x="1775745" y="226164"/>
                      <a:pt x="1797656" y="216899"/>
                      <a:pt x="1820333" y="211666"/>
                    </a:cubicBezTo>
                    <a:cubicBezTo>
                      <a:pt x="1879314" y="198055"/>
                      <a:pt x="1848692" y="207688"/>
                      <a:pt x="1913466" y="194733"/>
                    </a:cubicBezTo>
                    <a:cubicBezTo>
                      <a:pt x="2040436" y="169339"/>
                      <a:pt x="1938614" y="182905"/>
                      <a:pt x="2074333" y="169333"/>
                    </a:cubicBezTo>
                    <a:cubicBezTo>
                      <a:pt x="2088444" y="163689"/>
                      <a:pt x="2101857" y="155817"/>
                      <a:pt x="2116666" y="152400"/>
                    </a:cubicBezTo>
                    <a:cubicBezTo>
                      <a:pt x="2158501" y="142746"/>
                      <a:pt x="2302456" y="136554"/>
                      <a:pt x="2319866" y="135466"/>
                    </a:cubicBezTo>
                    <a:cubicBezTo>
                      <a:pt x="2353733" y="141111"/>
                      <a:pt x="2388453" y="142968"/>
                      <a:pt x="2421466" y="152400"/>
                    </a:cubicBezTo>
                    <a:cubicBezTo>
                      <a:pt x="2429141" y="154593"/>
                      <a:pt x="2433413" y="163100"/>
                      <a:pt x="2438400" y="169333"/>
                    </a:cubicBezTo>
                    <a:cubicBezTo>
                      <a:pt x="2466449" y="204393"/>
                      <a:pt x="2490140" y="230951"/>
                      <a:pt x="2506133" y="270933"/>
                    </a:cubicBezTo>
                    <a:cubicBezTo>
                      <a:pt x="2512762" y="287506"/>
                      <a:pt x="2518737" y="304417"/>
                      <a:pt x="2523066" y="321733"/>
                    </a:cubicBezTo>
                    <a:lnTo>
                      <a:pt x="2540000" y="389466"/>
                    </a:lnTo>
                    <a:cubicBezTo>
                      <a:pt x="2534355" y="457199"/>
                      <a:pt x="2538349" y="526438"/>
                      <a:pt x="2523066" y="592666"/>
                    </a:cubicBezTo>
                    <a:cubicBezTo>
                      <a:pt x="2520228" y="604964"/>
                      <a:pt x="2500158" y="603338"/>
                      <a:pt x="2489200" y="609600"/>
                    </a:cubicBezTo>
                    <a:cubicBezTo>
                      <a:pt x="2480365" y="614649"/>
                      <a:pt x="2473193" y="622619"/>
                      <a:pt x="2463800" y="626533"/>
                    </a:cubicBezTo>
                    <a:cubicBezTo>
                      <a:pt x="2439086" y="636831"/>
                      <a:pt x="2413000" y="643466"/>
                      <a:pt x="2387600" y="651933"/>
                    </a:cubicBezTo>
                    <a:lnTo>
                      <a:pt x="2336800" y="668866"/>
                    </a:lnTo>
                    <a:cubicBezTo>
                      <a:pt x="2319867" y="674510"/>
                      <a:pt x="2300852" y="675899"/>
                      <a:pt x="2286000" y="685800"/>
                    </a:cubicBezTo>
                    <a:cubicBezTo>
                      <a:pt x="2277533" y="691444"/>
                      <a:pt x="2270326" y="699741"/>
                      <a:pt x="2260600" y="702733"/>
                    </a:cubicBezTo>
                    <a:cubicBezTo>
                      <a:pt x="2233091" y="711197"/>
                      <a:pt x="2175933" y="719666"/>
                      <a:pt x="2175933" y="719666"/>
                    </a:cubicBezTo>
                    <a:cubicBezTo>
                      <a:pt x="2164644" y="725311"/>
                      <a:pt x="2153025" y="730338"/>
                      <a:pt x="2142066" y="736600"/>
                    </a:cubicBezTo>
                    <a:cubicBezTo>
                      <a:pt x="2133231" y="741649"/>
                      <a:pt x="2125767" y="748982"/>
                      <a:pt x="2116666" y="753533"/>
                    </a:cubicBezTo>
                    <a:cubicBezTo>
                      <a:pt x="2108684" y="757524"/>
                      <a:pt x="2099733" y="759178"/>
                      <a:pt x="2091266" y="762000"/>
                    </a:cubicBezTo>
                    <a:cubicBezTo>
                      <a:pt x="2082799" y="770467"/>
                      <a:pt x="2072826" y="777657"/>
                      <a:pt x="2065866" y="787400"/>
                    </a:cubicBezTo>
                    <a:cubicBezTo>
                      <a:pt x="2012503" y="862108"/>
                      <a:pt x="2055169" y="995875"/>
                      <a:pt x="2057400" y="1058333"/>
                    </a:cubicBezTo>
                    <a:cubicBezTo>
                      <a:pt x="2055620" y="1095718"/>
                      <a:pt x="2089424" y="1224927"/>
                      <a:pt x="2023533" y="1261533"/>
                    </a:cubicBezTo>
                    <a:cubicBezTo>
                      <a:pt x="2007930" y="1270201"/>
                      <a:pt x="1989666" y="1272822"/>
                      <a:pt x="1972733" y="1278466"/>
                    </a:cubicBezTo>
                    <a:cubicBezTo>
                      <a:pt x="1967089" y="1284111"/>
                      <a:pt x="1962940" y="1291830"/>
                      <a:pt x="1955800" y="1295400"/>
                    </a:cubicBezTo>
                    <a:cubicBezTo>
                      <a:pt x="1945392" y="1300604"/>
                      <a:pt x="1932828" y="1299780"/>
                      <a:pt x="1921933" y="1303866"/>
                    </a:cubicBezTo>
                    <a:cubicBezTo>
                      <a:pt x="1910115" y="1308298"/>
                      <a:pt x="1899355" y="1315155"/>
                      <a:pt x="1888066" y="1320800"/>
                    </a:cubicBezTo>
                    <a:cubicBezTo>
                      <a:pt x="1716175" y="1315255"/>
                      <a:pt x="1675971" y="1342049"/>
                      <a:pt x="1557866" y="1286933"/>
                    </a:cubicBezTo>
                    <a:cubicBezTo>
                      <a:pt x="1537247" y="1277311"/>
                      <a:pt x="1518355" y="1264355"/>
                      <a:pt x="1498600" y="1253066"/>
                    </a:cubicBezTo>
                    <a:cubicBezTo>
                      <a:pt x="1490133" y="1241777"/>
                      <a:pt x="1483178" y="1229178"/>
                      <a:pt x="1473200" y="1219200"/>
                    </a:cubicBezTo>
                    <a:cubicBezTo>
                      <a:pt x="1456785" y="1202785"/>
                      <a:pt x="1443061" y="1200686"/>
                      <a:pt x="1422400" y="1193800"/>
                    </a:cubicBezTo>
                    <a:cubicBezTo>
                      <a:pt x="1381838" y="1153238"/>
                      <a:pt x="1387723" y="1155132"/>
                      <a:pt x="1346200" y="1126066"/>
                    </a:cubicBezTo>
                    <a:cubicBezTo>
                      <a:pt x="1329528" y="1114395"/>
                      <a:pt x="1314707" y="1098636"/>
                      <a:pt x="1295400" y="1092200"/>
                    </a:cubicBezTo>
                    <a:lnTo>
                      <a:pt x="1270000" y="1083733"/>
                    </a:lnTo>
                    <a:cubicBezTo>
                      <a:pt x="1205089" y="1086555"/>
                      <a:pt x="1140047" y="1087217"/>
                      <a:pt x="1075266" y="1092200"/>
                    </a:cubicBezTo>
                    <a:cubicBezTo>
                      <a:pt x="1066368" y="1092884"/>
                      <a:pt x="1058447" y="1098214"/>
                      <a:pt x="1049866" y="1100666"/>
                    </a:cubicBezTo>
                    <a:cubicBezTo>
                      <a:pt x="1038678" y="1103863"/>
                      <a:pt x="1027145" y="1105789"/>
                      <a:pt x="1016000" y="1109133"/>
                    </a:cubicBezTo>
                    <a:cubicBezTo>
                      <a:pt x="998904" y="1114262"/>
                      <a:pt x="965200" y="1126066"/>
                      <a:pt x="965200" y="1126066"/>
                    </a:cubicBezTo>
                    <a:cubicBezTo>
                      <a:pt x="854100" y="1209390"/>
                      <a:pt x="989051" y="1113756"/>
                      <a:pt x="905933" y="1159933"/>
                    </a:cubicBezTo>
                    <a:cubicBezTo>
                      <a:pt x="818600" y="1208452"/>
                      <a:pt x="887205" y="1183110"/>
                      <a:pt x="829733" y="1202266"/>
                    </a:cubicBezTo>
                    <a:cubicBezTo>
                      <a:pt x="821266" y="1213555"/>
                      <a:pt x="815173" y="1227099"/>
                      <a:pt x="804333" y="1236133"/>
                    </a:cubicBezTo>
                    <a:cubicBezTo>
                      <a:pt x="797477" y="1241846"/>
                      <a:pt x="786915" y="1240609"/>
                      <a:pt x="778933" y="1244600"/>
                    </a:cubicBezTo>
                    <a:cubicBezTo>
                      <a:pt x="769832" y="1249151"/>
                      <a:pt x="762886" y="1257525"/>
                      <a:pt x="753533" y="1261533"/>
                    </a:cubicBezTo>
                    <a:cubicBezTo>
                      <a:pt x="742837" y="1266117"/>
                      <a:pt x="730855" y="1266803"/>
                      <a:pt x="719666" y="1270000"/>
                    </a:cubicBezTo>
                    <a:cubicBezTo>
                      <a:pt x="695550" y="1276890"/>
                      <a:pt x="686857" y="1283153"/>
                      <a:pt x="660400" y="1286933"/>
                    </a:cubicBezTo>
                    <a:cubicBezTo>
                      <a:pt x="632322" y="1290944"/>
                      <a:pt x="603955" y="1292578"/>
                      <a:pt x="575733" y="1295400"/>
                    </a:cubicBezTo>
                    <a:cubicBezTo>
                      <a:pt x="527755" y="1292578"/>
                      <a:pt x="478167" y="1299579"/>
                      <a:pt x="431800" y="1286933"/>
                    </a:cubicBezTo>
                    <a:cubicBezTo>
                      <a:pt x="412547" y="1281682"/>
                      <a:pt x="406070" y="1255670"/>
                      <a:pt x="389466" y="1244600"/>
                    </a:cubicBezTo>
                    <a:cubicBezTo>
                      <a:pt x="344141" y="1214382"/>
                      <a:pt x="371261" y="1234861"/>
                      <a:pt x="313266" y="1176866"/>
                    </a:cubicBezTo>
                    <a:cubicBezTo>
                      <a:pt x="304799" y="1168399"/>
                      <a:pt x="294026" y="1161733"/>
                      <a:pt x="287866" y="1151466"/>
                    </a:cubicBezTo>
                    <a:cubicBezTo>
                      <a:pt x="255206" y="1097033"/>
                      <a:pt x="272340" y="1122298"/>
                      <a:pt x="237066" y="1075266"/>
                    </a:cubicBezTo>
                    <a:cubicBezTo>
                      <a:pt x="234244" y="1066799"/>
                      <a:pt x="232591" y="1057848"/>
                      <a:pt x="228600" y="1049866"/>
                    </a:cubicBezTo>
                    <a:cubicBezTo>
                      <a:pt x="224049" y="1040764"/>
                      <a:pt x="214884" y="1034120"/>
                      <a:pt x="211666" y="1024466"/>
                    </a:cubicBezTo>
                    <a:cubicBezTo>
                      <a:pt x="206237" y="1008180"/>
                      <a:pt x="206022" y="990599"/>
                      <a:pt x="203200" y="973666"/>
                    </a:cubicBezTo>
                    <a:cubicBezTo>
                      <a:pt x="200378" y="936977"/>
                      <a:pt x="199297" y="900113"/>
                      <a:pt x="194733" y="863600"/>
                    </a:cubicBezTo>
                    <a:cubicBezTo>
                      <a:pt x="193626" y="854744"/>
                      <a:pt x="192577" y="844511"/>
                      <a:pt x="186266" y="838200"/>
                    </a:cubicBezTo>
                    <a:cubicBezTo>
                      <a:pt x="171875" y="823809"/>
                      <a:pt x="152399" y="815622"/>
                      <a:pt x="135466" y="804333"/>
                    </a:cubicBezTo>
                    <a:cubicBezTo>
                      <a:pt x="126999" y="798689"/>
                      <a:pt x="117261" y="794595"/>
                      <a:pt x="110066" y="787400"/>
                    </a:cubicBezTo>
                    <a:cubicBezTo>
                      <a:pt x="104422" y="781755"/>
                      <a:pt x="99978" y="774573"/>
                      <a:pt x="93133" y="770466"/>
                    </a:cubicBezTo>
                    <a:cubicBezTo>
                      <a:pt x="85480" y="765874"/>
                      <a:pt x="76200" y="764822"/>
                      <a:pt x="67733" y="762000"/>
                    </a:cubicBezTo>
                    <a:cubicBezTo>
                      <a:pt x="38179" y="732444"/>
                      <a:pt x="53324" y="752639"/>
                      <a:pt x="33866" y="694266"/>
                    </a:cubicBezTo>
                    <a:lnTo>
                      <a:pt x="33866" y="694266"/>
                    </a:lnTo>
                    <a:lnTo>
                      <a:pt x="0" y="643466"/>
                    </a:lnTo>
                    <a:cubicBezTo>
                      <a:pt x="2822" y="612422"/>
                      <a:pt x="4058" y="581192"/>
                      <a:pt x="8466" y="550333"/>
                    </a:cubicBezTo>
                    <a:cubicBezTo>
                      <a:pt x="9728" y="541498"/>
                      <a:pt x="11746" y="532195"/>
                      <a:pt x="16933" y="524933"/>
                    </a:cubicBezTo>
                    <a:cubicBezTo>
                      <a:pt x="26213" y="511942"/>
                      <a:pt x="40193" y="502998"/>
                      <a:pt x="50800" y="491066"/>
                    </a:cubicBezTo>
                    <a:cubicBezTo>
                      <a:pt x="62806" y="477560"/>
                      <a:pt x="71888" y="461511"/>
                      <a:pt x="84666" y="448733"/>
                    </a:cubicBezTo>
                    <a:cubicBezTo>
                      <a:pt x="91861" y="441538"/>
                      <a:pt x="102120" y="438157"/>
                      <a:pt x="110066" y="431800"/>
                    </a:cubicBezTo>
                    <a:cubicBezTo>
                      <a:pt x="136318" y="410799"/>
                      <a:pt x="117652" y="415307"/>
                      <a:pt x="152400" y="397933"/>
                    </a:cubicBezTo>
                    <a:cubicBezTo>
                      <a:pt x="160382" y="393942"/>
                      <a:pt x="169818" y="393457"/>
                      <a:pt x="177800" y="389466"/>
                    </a:cubicBezTo>
                    <a:cubicBezTo>
                      <a:pt x="214797" y="370968"/>
                      <a:pt x="214489" y="372533"/>
                      <a:pt x="228600" y="355600"/>
                    </a:cubicBezTo>
                    <a:close/>
                  </a:path>
                </a:pathLst>
              </a:custGeom>
              <a:solidFill>
                <a:srgbClr val="727272"/>
              </a:solidFill>
              <a:ln cap="flat" cmpd="sng" w="25400">
                <a:solidFill>
                  <a:srgbClr val="2C619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8" name="Google Shape;388;p34"/>
            <p:cNvSpPr/>
            <p:nvPr/>
          </p:nvSpPr>
          <p:spPr>
            <a:xfrm>
              <a:off x="3924945" y="2517206"/>
              <a:ext cx="85241" cy="8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2101937" y="2971343"/>
              <a:ext cx="85241" cy="8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2937575" y="3276328"/>
              <a:ext cx="85241" cy="8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1815673" y="3685520"/>
              <a:ext cx="85241" cy="8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1729355" y="2611410"/>
              <a:ext cx="85241" cy="8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2181327" y="2971343"/>
              <a:ext cx="85241" cy="8524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リサーチのイラスト（束）" id="394" name="Google Shape;39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404" y="3180849"/>
            <a:ext cx="809832" cy="8802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Google Shape;395;p34"/>
          <p:cNvGrpSpPr/>
          <p:nvPr/>
        </p:nvGrpSpPr>
        <p:grpSpPr>
          <a:xfrm>
            <a:off x="5188730" y="2328178"/>
            <a:ext cx="3132666" cy="1727200"/>
            <a:chOff x="5188730" y="2328178"/>
            <a:chExt cx="3132666" cy="1727200"/>
          </a:xfrm>
        </p:grpSpPr>
        <p:sp>
          <p:nvSpPr>
            <p:cNvPr id="396" name="Google Shape;396;p34"/>
            <p:cNvSpPr/>
            <p:nvPr/>
          </p:nvSpPr>
          <p:spPr>
            <a:xfrm>
              <a:off x="5188730" y="2328178"/>
              <a:ext cx="3132666" cy="1727200"/>
            </a:xfrm>
            <a:custGeom>
              <a:rect b="b" l="l" r="r" t="t"/>
              <a:pathLst>
                <a:path extrusionOk="0" h="1322556" w="2540000">
                  <a:moveTo>
                    <a:pt x="228600" y="355600"/>
                  </a:moveTo>
                  <a:cubicBezTo>
                    <a:pt x="242711" y="338667"/>
                    <a:pt x="249236" y="309364"/>
                    <a:pt x="262466" y="287866"/>
                  </a:cubicBezTo>
                  <a:cubicBezTo>
                    <a:pt x="287849" y="246619"/>
                    <a:pt x="299862" y="246338"/>
                    <a:pt x="330200" y="211666"/>
                  </a:cubicBezTo>
                  <a:cubicBezTo>
                    <a:pt x="374308" y="161258"/>
                    <a:pt x="334771" y="191686"/>
                    <a:pt x="381000" y="160866"/>
                  </a:cubicBezTo>
                  <a:cubicBezTo>
                    <a:pt x="386644" y="152399"/>
                    <a:pt x="390738" y="142661"/>
                    <a:pt x="397933" y="135466"/>
                  </a:cubicBezTo>
                  <a:cubicBezTo>
                    <a:pt x="411770" y="121629"/>
                    <a:pt x="440373" y="105153"/>
                    <a:pt x="457200" y="93133"/>
                  </a:cubicBezTo>
                  <a:cubicBezTo>
                    <a:pt x="468683" y="84931"/>
                    <a:pt x="477964" y="72974"/>
                    <a:pt x="491066" y="67733"/>
                  </a:cubicBezTo>
                  <a:cubicBezTo>
                    <a:pt x="507005" y="61357"/>
                    <a:pt x="524933" y="62088"/>
                    <a:pt x="541866" y="59266"/>
                  </a:cubicBezTo>
                  <a:cubicBezTo>
                    <a:pt x="561622" y="47977"/>
                    <a:pt x="579705" y="33053"/>
                    <a:pt x="601133" y="25400"/>
                  </a:cubicBezTo>
                  <a:cubicBezTo>
                    <a:pt x="619927" y="18688"/>
                    <a:pt x="640715" y="20214"/>
                    <a:pt x="660400" y="16933"/>
                  </a:cubicBezTo>
                  <a:cubicBezTo>
                    <a:pt x="769986" y="-1332"/>
                    <a:pt x="610176" y="15077"/>
                    <a:pt x="821266" y="0"/>
                  </a:cubicBezTo>
                  <a:cubicBezTo>
                    <a:pt x="880533" y="5644"/>
                    <a:pt x="940341" y="7146"/>
                    <a:pt x="999066" y="16933"/>
                  </a:cubicBezTo>
                  <a:cubicBezTo>
                    <a:pt x="1009103" y="18606"/>
                    <a:pt x="1016186" y="27952"/>
                    <a:pt x="1024466" y="33866"/>
                  </a:cubicBezTo>
                  <a:cubicBezTo>
                    <a:pt x="1035949" y="42068"/>
                    <a:pt x="1046850" y="51064"/>
                    <a:pt x="1058333" y="59266"/>
                  </a:cubicBezTo>
                  <a:cubicBezTo>
                    <a:pt x="1066613" y="65181"/>
                    <a:pt x="1075916" y="69686"/>
                    <a:pt x="1083733" y="76200"/>
                  </a:cubicBezTo>
                  <a:cubicBezTo>
                    <a:pt x="1130791" y="115416"/>
                    <a:pt x="1090200" y="86011"/>
                    <a:pt x="1126066" y="127000"/>
                  </a:cubicBezTo>
                  <a:cubicBezTo>
                    <a:pt x="1139207" y="142019"/>
                    <a:pt x="1154289" y="155222"/>
                    <a:pt x="1168400" y="169333"/>
                  </a:cubicBezTo>
                  <a:cubicBezTo>
                    <a:pt x="1176867" y="177800"/>
                    <a:pt x="1182184" y="191829"/>
                    <a:pt x="1193800" y="194733"/>
                  </a:cubicBezTo>
                  <a:cubicBezTo>
                    <a:pt x="1205089" y="197555"/>
                    <a:pt x="1216440" y="200138"/>
                    <a:pt x="1227666" y="203200"/>
                  </a:cubicBezTo>
                  <a:cubicBezTo>
                    <a:pt x="1257571" y="211356"/>
                    <a:pt x="1297042" y="225020"/>
                    <a:pt x="1329266" y="228600"/>
                  </a:cubicBezTo>
                  <a:cubicBezTo>
                    <a:pt x="1365838" y="232664"/>
                    <a:pt x="1402718" y="233405"/>
                    <a:pt x="1439333" y="237066"/>
                  </a:cubicBezTo>
                  <a:cubicBezTo>
                    <a:pt x="1459190" y="239052"/>
                    <a:pt x="1478844" y="242711"/>
                    <a:pt x="1498600" y="245533"/>
                  </a:cubicBezTo>
                  <a:cubicBezTo>
                    <a:pt x="1583267" y="239889"/>
                    <a:pt x="1668212" y="237483"/>
                    <a:pt x="1752600" y="228600"/>
                  </a:cubicBezTo>
                  <a:cubicBezTo>
                    <a:pt x="1775745" y="226164"/>
                    <a:pt x="1797656" y="216899"/>
                    <a:pt x="1820333" y="211666"/>
                  </a:cubicBezTo>
                  <a:cubicBezTo>
                    <a:pt x="1879314" y="198055"/>
                    <a:pt x="1848692" y="207688"/>
                    <a:pt x="1913466" y="194733"/>
                  </a:cubicBezTo>
                  <a:cubicBezTo>
                    <a:pt x="2040436" y="169339"/>
                    <a:pt x="1938614" y="182905"/>
                    <a:pt x="2074333" y="169333"/>
                  </a:cubicBezTo>
                  <a:cubicBezTo>
                    <a:pt x="2088444" y="163689"/>
                    <a:pt x="2101857" y="155817"/>
                    <a:pt x="2116666" y="152400"/>
                  </a:cubicBezTo>
                  <a:cubicBezTo>
                    <a:pt x="2158501" y="142746"/>
                    <a:pt x="2302456" y="136554"/>
                    <a:pt x="2319866" y="135466"/>
                  </a:cubicBezTo>
                  <a:cubicBezTo>
                    <a:pt x="2353733" y="141111"/>
                    <a:pt x="2388453" y="142968"/>
                    <a:pt x="2421466" y="152400"/>
                  </a:cubicBezTo>
                  <a:cubicBezTo>
                    <a:pt x="2429141" y="154593"/>
                    <a:pt x="2433413" y="163100"/>
                    <a:pt x="2438400" y="169333"/>
                  </a:cubicBezTo>
                  <a:cubicBezTo>
                    <a:pt x="2466449" y="204393"/>
                    <a:pt x="2490140" y="230951"/>
                    <a:pt x="2506133" y="270933"/>
                  </a:cubicBezTo>
                  <a:cubicBezTo>
                    <a:pt x="2512762" y="287506"/>
                    <a:pt x="2518737" y="304417"/>
                    <a:pt x="2523066" y="321733"/>
                  </a:cubicBezTo>
                  <a:lnTo>
                    <a:pt x="2540000" y="389466"/>
                  </a:lnTo>
                  <a:cubicBezTo>
                    <a:pt x="2534355" y="457199"/>
                    <a:pt x="2538349" y="526438"/>
                    <a:pt x="2523066" y="592666"/>
                  </a:cubicBezTo>
                  <a:cubicBezTo>
                    <a:pt x="2520228" y="604964"/>
                    <a:pt x="2500158" y="603338"/>
                    <a:pt x="2489200" y="609600"/>
                  </a:cubicBezTo>
                  <a:cubicBezTo>
                    <a:pt x="2480365" y="614649"/>
                    <a:pt x="2473193" y="622619"/>
                    <a:pt x="2463800" y="626533"/>
                  </a:cubicBezTo>
                  <a:cubicBezTo>
                    <a:pt x="2439086" y="636831"/>
                    <a:pt x="2413000" y="643466"/>
                    <a:pt x="2387600" y="651933"/>
                  </a:cubicBezTo>
                  <a:lnTo>
                    <a:pt x="2336800" y="668866"/>
                  </a:lnTo>
                  <a:cubicBezTo>
                    <a:pt x="2319867" y="674510"/>
                    <a:pt x="2300852" y="675899"/>
                    <a:pt x="2286000" y="685800"/>
                  </a:cubicBezTo>
                  <a:cubicBezTo>
                    <a:pt x="2277533" y="691444"/>
                    <a:pt x="2270326" y="699741"/>
                    <a:pt x="2260600" y="702733"/>
                  </a:cubicBezTo>
                  <a:cubicBezTo>
                    <a:pt x="2233091" y="711197"/>
                    <a:pt x="2175933" y="719666"/>
                    <a:pt x="2175933" y="719666"/>
                  </a:cubicBezTo>
                  <a:cubicBezTo>
                    <a:pt x="2164644" y="725311"/>
                    <a:pt x="2153025" y="730338"/>
                    <a:pt x="2142066" y="736600"/>
                  </a:cubicBezTo>
                  <a:cubicBezTo>
                    <a:pt x="2133231" y="741649"/>
                    <a:pt x="2125767" y="748982"/>
                    <a:pt x="2116666" y="753533"/>
                  </a:cubicBezTo>
                  <a:cubicBezTo>
                    <a:pt x="2108684" y="757524"/>
                    <a:pt x="2099733" y="759178"/>
                    <a:pt x="2091266" y="762000"/>
                  </a:cubicBezTo>
                  <a:cubicBezTo>
                    <a:pt x="2082799" y="770467"/>
                    <a:pt x="2072826" y="777657"/>
                    <a:pt x="2065866" y="787400"/>
                  </a:cubicBezTo>
                  <a:cubicBezTo>
                    <a:pt x="2012503" y="862108"/>
                    <a:pt x="2055169" y="995875"/>
                    <a:pt x="2057400" y="1058333"/>
                  </a:cubicBezTo>
                  <a:cubicBezTo>
                    <a:pt x="2055620" y="1095718"/>
                    <a:pt x="2089424" y="1224927"/>
                    <a:pt x="2023533" y="1261533"/>
                  </a:cubicBezTo>
                  <a:cubicBezTo>
                    <a:pt x="2007930" y="1270201"/>
                    <a:pt x="1989666" y="1272822"/>
                    <a:pt x="1972733" y="1278466"/>
                  </a:cubicBezTo>
                  <a:cubicBezTo>
                    <a:pt x="1967089" y="1284111"/>
                    <a:pt x="1962940" y="1291830"/>
                    <a:pt x="1955800" y="1295400"/>
                  </a:cubicBezTo>
                  <a:cubicBezTo>
                    <a:pt x="1945392" y="1300604"/>
                    <a:pt x="1932828" y="1299780"/>
                    <a:pt x="1921933" y="1303866"/>
                  </a:cubicBezTo>
                  <a:cubicBezTo>
                    <a:pt x="1910115" y="1308298"/>
                    <a:pt x="1899355" y="1315155"/>
                    <a:pt x="1888066" y="1320800"/>
                  </a:cubicBezTo>
                  <a:cubicBezTo>
                    <a:pt x="1716175" y="1315255"/>
                    <a:pt x="1675971" y="1342049"/>
                    <a:pt x="1557866" y="1286933"/>
                  </a:cubicBezTo>
                  <a:cubicBezTo>
                    <a:pt x="1537247" y="1277311"/>
                    <a:pt x="1518355" y="1264355"/>
                    <a:pt x="1498600" y="1253066"/>
                  </a:cubicBezTo>
                  <a:cubicBezTo>
                    <a:pt x="1490133" y="1241777"/>
                    <a:pt x="1483178" y="1229178"/>
                    <a:pt x="1473200" y="1219200"/>
                  </a:cubicBezTo>
                  <a:cubicBezTo>
                    <a:pt x="1456785" y="1202785"/>
                    <a:pt x="1443061" y="1200686"/>
                    <a:pt x="1422400" y="1193800"/>
                  </a:cubicBezTo>
                  <a:cubicBezTo>
                    <a:pt x="1381838" y="1153238"/>
                    <a:pt x="1387723" y="1155132"/>
                    <a:pt x="1346200" y="1126066"/>
                  </a:cubicBezTo>
                  <a:cubicBezTo>
                    <a:pt x="1329528" y="1114395"/>
                    <a:pt x="1314707" y="1098636"/>
                    <a:pt x="1295400" y="1092200"/>
                  </a:cubicBezTo>
                  <a:lnTo>
                    <a:pt x="1270000" y="1083733"/>
                  </a:lnTo>
                  <a:cubicBezTo>
                    <a:pt x="1205089" y="1086555"/>
                    <a:pt x="1140047" y="1087217"/>
                    <a:pt x="1075266" y="1092200"/>
                  </a:cubicBezTo>
                  <a:cubicBezTo>
                    <a:pt x="1066368" y="1092884"/>
                    <a:pt x="1058447" y="1098214"/>
                    <a:pt x="1049866" y="1100666"/>
                  </a:cubicBezTo>
                  <a:cubicBezTo>
                    <a:pt x="1038678" y="1103863"/>
                    <a:pt x="1027145" y="1105789"/>
                    <a:pt x="1016000" y="1109133"/>
                  </a:cubicBezTo>
                  <a:cubicBezTo>
                    <a:pt x="998904" y="1114262"/>
                    <a:pt x="965200" y="1126066"/>
                    <a:pt x="965200" y="1126066"/>
                  </a:cubicBezTo>
                  <a:cubicBezTo>
                    <a:pt x="854100" y="1209390"/>
                    <a:pt x="989051" y="1113756"/>
                    <a:pt x="905933" y="1159933"/>
                  </a:cubicBezTo>
                  <a:cubicBezTo>
                    <a:pt x="818600" y="1208452"/>
                    <a:pt x="887205" y="1183110"/>
                    <a:pt x="829733" y="1202266"/>
                  </a:cubicBezTo>
                  <a:cubicBezTo>
                    <a:pt x="821266" y="1213555"/>
                    <a:pt x="815173" y="1227099"/>
                    <a:pt x="804333" y="1236133"/>
                  </a:cubicBezTo>
                  <a:cubicBezTo>
                    <a:pt x="797477" y="1241846"/>
                    <a:pt x="786915" y="1240609"/>
                    <a:pt x="778933" y="1244600"/>
                  </a:cubicBezTo>
                  <a:cubicBezTo>
                    <a:pt x="769832" y="1249151"/>
                    <a:pt x="762886" y="1257525"/>
                    <a:pt x="753533" y="1261533"/>
                  </a:cubicBezTo>
                  <a:cubicBezTo>
                    <a:pt x="742837" y="1266117"/>
                    <a:pt x="730855" y="1266803"/>
                    <a:pt x="719666" y="1270000"/>
                  </a:cubicBezTo>
                  <a:cubicBezTo>
                    <a:pt x="695550" y="1276890"/>
                    <a:pt x="686857" y="1283153"/>
                    <a:pt x="660400" y="1286933"/>
                  </a:cubicBezTo>
                  <a:cubicBezTo>
                    <a:pt x="632322" y="1290944"/>
                    <a:pt x="603955" y="1292578"/>
                    <a:pt x="575733" y="1295400"/>
                  </a:cubicBezTo>
                  <a:cubicBezTo>
                    <a:pt x="527755" y="1292578"/>
                    <a:pt x="478167" y="1299579"/>
                    <a:pt x="431800" y="1286933"/>
                  </a:cubicBezTo>
                  <a:cubicBezTo>
                    <a:pt x="412547" y="1281682"/>
                    <a:pt x="406070" y="1255670"/>
                    <a:pt x="389466" y="1244600"/>
                  </a:cubicBezTo>
                  <a:cubicBezTo>
                    <a:pt x="344141" y="1214382"/>
                    <a:pt x="371261" y="1234861"/>
                    <a:pt x="313266" y="1176866"/>
                  </a:cubicBezTo>
                  <a:cubicBezTo>
                    <a:pt x="304799" y="1168399"/>
                    <a:pt x="294026" y="1161733"/>
                    <a:pt x="287866" y="1151466"/>
                  </a:cubicBezTo>
                  <a:cubicBezTo>
                    <a:pt x="255206" y="1097033"/>
                    <a:pt x="272340" y="1122298"/>
                    <a:pt x="237066" y="1075266"/>
                  </a:cubicBezTo>
                  <a:cubicBezTo>
                    <a:pt x="234244" y="1066799"/>
                    <a:pt x="232591" y="1057848"/>
                    <a:pt x="228600" y="1049866"/>
                  </a:cubicBezTo>
                  <a:cubicBezTo>
                    <a:pt x="224049" y="1040764"/>
                    <a:pt x="214884" y="1034120"/>
                    <a:pt x="211666" y="1024466"/>
                  </a:cubicBezTo>
                  <a:cubicBezTo>
                    <a:pt x="206237" y="1008180"/>
                    <a:pt x="206022" y="990599"/>
                    <a:pt x="203200" y="973666"/>
                  </a:cubicBezTo>
                  <a:cubicBezTo>
                    <a:pt x="200378" y="936977"/>
                    <a:pt x="199297" y="900113"/>
                    <a:pt x="194733" y="863600"/>
                  </a:cubicBezTo>
                  <a:cubicBezTo>
                    <a:pt x="193626" y="854744"/>
                    <a:pt x="192577" y="844511"/>
                    <a:pt x="186266" y="838200"/>
                  </a:cubicBezTo>
                  <a:cubicBezTo>
                    <a:pt x="171875" y="823809"/>
                    <a:pt x="152399" y="815622"/>
                    <a:pt x="135466" y="804333"/>
                  </a:cubicBezTo>
                  <a:cubicBezTo>
                    <a:pt x="126999" y="798689"/>
                    <a:pt x="117261" y="794595"/>
                    <a:pt x="110066" y="787400"/>
                  </a:cubicBezTo>
                  <a:cubicBezTo>
                    <a:pt x="104422" y="781755"/>
                    <a:pt x="99978" y="774573"/>
                    <a:pt x="93133" y="770466"/>
                  </a:cubicBezTo>
                  <a:cubicBezTo>
                    <a:pt x="85480" y="765874"/>
                    <a:pt x="76200" y="764822"/>
                    <a:pt x="67733" y="762000"/>
                  </a:cubicBezTo>
                  <a:cubicBezTo>
                    <a:pt x="38179" y="732444"/>
                    <a:pt x="53324" y="752639"/>
                    <a:pt x="33866" y="694266"/>
                  </a:cubicBezTo>
                  <a:lnTo>
                    <a:pt x="33866" y="694266"/>
                  </a:lnTo>
                  <a:lnTo>
                    <a:pt x="0" y="643466"/>
                  </a:lnTo>
                  <a:cubicBezTo>
                    <a:pt x="2822" y="612422"/>
                    <a:pt x="4058" y="581192"/>
                    <a:pt x="8466" y="550333"/>
                  </a:cubicBezTo>
                  <a:cubicBezTo>
                    <a:pt x="9728" y="541498"/>
                    <a:pt x="11746" y="532195"/>
                    <a:pt x="16933" y="524933"/>
                  </a:cubicBezTo>
                  <a:cubicBezTo>
                    <a:pt x="26213" y="511942"/>
                    <a:pt x="40193" y="502998"/>
                    <a:pt x="50800" y="491066"/>
                  </a:cubicBezTo>
                  <a:cubicBezTo>
                    <a:pt x="62806" y="477560"/>
                    <a:pt x="71888" y="461511"/>
                    <a:pt x="84666" y="448733"/>
                  </a:cubicBezTo>
                  <a:cubicBezTo>
                    <a:pt x="91861" y="441538"/>
                    <a:pt x="102120" y="438157"/>
                    <a:pt x="110066" y="431800"/>
                  </a:cubicBezTo>
                  <a:cubicBezTo>
                    <a:pt x="136318" y="410799"/>
                    <a:pt x="117652" y="415307"/>
                    <a:pt x="152400" y="397933"/>
                  </a:cubicBezTo>
                  <a:cubicBezTo>
                    <a:pt x="160382" y="393942"/>
                    <a:pt x="169818" y="393457"/>
                    <a:pt x="177800" y="389466"/>
                  </a:cubicBezTo>
                  <a:cubicBezTo>
                    <a:pt x="214797" y="370968"/>
                    <a:pt x="214489" y="372533"/>
                    <a:pt x="228600" y="355600"/>
                  </a:cubicBezTo>
                  <a:close/>
                </a:path>
              </a:pathLst>
            </a:custGeom>
            <a:solidFill>
              <a:srgbClr val="727272"/>
            </a:solidFill>
            <a:ln cap="flat" cmpd="sng" w="25400">
              <a:solidFill>
                <a:srgbClr val="2C619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" name="Google Shape;397;p34"/>
            <p:cNvGrpSpPr/>
            <p:nvPr/>
          </p:nvGrpSpPr>
          <p:grpSpPr>
            <a:xfrm>
              <a:off x="6019663" y="2847631"/>
              <a:ext cx="1022400" cy="617252"/>
              <a:chOff x="6015644" y="2796515"/>
              <a:chExt cx="1022400" cy="617252"/>
            </a:xfrm>
          </p:grpSpPr>
          <p:sp>
            <p:nvSpPr>
              <p:cNvPr id="398" name="Google Shape;398;p34"/>
              <p:cNvSpPr/>
              <p:nvPr/>
            </p:nvSpPr>
            <p:spPr>
              <a:xfrm>
                <a:off x="6015651" y="2796515"/>
                <a:ext cx="1022393" cy="60839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9" name="Google Shape;399;p34"/>
              <p:cNvGrpSpPr/>
              <p:nvPr/>
            </p:nvGrpSpPr>
            <p:grpSpPr>
              <a:xfrm>
                <a:off x="6015644" y="2802966"/>
                <a:ext cx="1022400" cy="610801"/>
                <a:chOff x="5685263" y="2890601"/>
                <a:chExt cx="1185088" cy="709844"/>
              </a:xfrm>
            </p:grpSpPr>
            <p:cxnSp>
              <p:nvCxnSpPr>
                <p:cNvPr id="400" name="Google Shape;400;p34"/>
                <p:cNvCxnSpPr/>
                <p:nvPr/>
              </p:nvCxnSpPr>
              <p:spPr>
                <a:xfrm>
                  <a:off x="5685263" y="2926200"/>
                  <a:ext cx="118508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" name="Google Shape;401;p34"/>
                <p:cNvCxnSpPr/>
                <p:nvPr/>
              </p:nvCxnSpPr>
              <p:spPr>
                <a:xfrm>
                  <a:off x="5723467" y="3086282"/>
                  <a:ext cx="110213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2" name="Google Shape;402;p34"/>
                <p:cNvCxnSpPr/>
                <p:nvPr/>
              </p:nvCxnSpPr>
              <p:spPr>
                <a:xfrm>
                  <a:off x="5723467" y="3247518"/>
                  <a:ext cx="110213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3" name="Google Shape;403;p34"/>
                <p:cNvCxnSpPr/>
                <p:nvPr/>
              </p:nvCxnSpPr>
              <p:spPr>
                <a:xfrm>
                  <a:off x="5723467" y="3403600"/>
                  <a:ext cx="110213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4" name="Google Shape;404;p34"/>
                <p:cNvCxnSpPr/>
                <p:nvPr/>
              </p:nvCxnSpPr>
              <p:spPr>
                <a:xfrm>
                  <a:off x="5723467" y="3556036"/>
                  <a:ext cx="1102138" cy="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5" name="Google Shape;405;p34"/>
                <p:cNvCxnSpPr/>
                <p:nvPr/>
              </p:nvCxnSpPr>
              <p:spPr>
                <a:xfrm>
                  <a:off x="5727884" y="2893391"/>
                  <a:ext cx="0" cy="707054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6" name="Google Shape;406;p34"/>
                <p:cNvCxnSpPr/>
                <p:nvPr/>
              </p:nvCxnSpPr>
              <p:spPr>
                <a:xfrm>
                  <a:off x="5889116" y="2922951"/>
                  <a:ext cx="0" cy="667199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7" name="Google Shape;407;p34"/>
                <p:cNvCxnSpPr/>
                <p:nvPr/>
              </p:nvCxnSpPr>
              <p:spPr>
                <a:xfrm>
                  <a:off x="6050351" y="2896167"/>
                  <a:ext cx="0" cy="698400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8" name="Google Shape;408;p34"/>
                <p:cNvCxnSpPr/>
                <p:nvPr/>
              </p:nvCxnSpPr>
              <p:spPr>
                <a:xfrm>
                  <a:off x="6216004" y="2922951"/>
                  <a:ext cx="0" cy="667199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9" name="Google Shape;409;p34"/>
                <p:cNvCxnSpPr/>
                <p:nvPr/>
              </p:nvCxnSpPr>
              <p:spPr>
                <a:xfrm>
                  <a:off x="6368404" y="2929501"/>
                  <a:ext cx="0" cy="660649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0" name="Google Shape;410;p34"/>
                <p:cNvCxnSpPr/>
                <p:nvPr/>
              </p:nvCxnSpPr>
              <p:spPr>
                <a:xfrm>
                  <a:off x="6516387" y="2929501"/>
                  <a:ext cx="0" cy="660649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1" name="Google Shape;411;p34"/>
                <p:cNvCxnSpPr/>
                <p:nvPr/>
              </p:nvCxnSpPr>
              <p:spPr>
                <a:xfrm>
                  <a:off x="6668787" y="2922951"/>
                  <a:ext cx="0" cy="667199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12" name="Google Shape;412;p34"/>
                <p:cNvCxnSpPr/>
                <p:nvPr/>
              </p:nvCxnSpPr>
              <p:spPr>
                <a:xfrm>
                  <a:off x="6825605" y="2890601"/>
                  <a:ext cx="0" cy="707054"/>
                </a:xfrm>
                <a:prstGeom prst="straightConnector1">
                  <a:avLst/>
                </a:prstGeom>
                <a:noFill/>
                <a:ln cap="flat" cmpd="sng" w="76200">
                  <a:solidFill>
                    <a:srgbClr val="C3CBD6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pic>
        <p:nvPicPr>
          <p:cNvPr descr="ビルのイラスト（建物）" id="413" name="Google Shape;41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7476" y="1844129"/>
            <a:ext cx="2087710" cy="2372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9" name="Google Shape;419;p35"/>
          <p:cNvSpPr txBox="1"/>
          <p:nvPr/>
        </p:nvSpPr>
        <p:spPr>
          <a:xfrm>
            <a:off x="694650" y="810300"/>
            <a:ext cx="6237300" cy="3756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3000" u="none" cap="none" strike="noStrike">
                <a:solidFill>
                  <a:srgbClr val="2B35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紙上發掘</a:t>
            </a:r>
            <a:endParaRPr b="1" i="0" sz="3000" u="none" cap="none" strike="noStrike">
              <a:solidFill>
                <a:srgbClr val="2B35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各小組將在一片空地上進行考古試掘，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嘗試尋找過去生活的蛛絲馬跡。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請規劃五個探坑，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每個坑為2公尺*2公尺（比例尺1:20）。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發掘五個探坑後，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zh-TW" sz="2400" u="none" cap="none" strike="noStrike">
                <a:solidFill>
                  <a:srgbClr val="EDF0EB"/>
                </a:solidFill>
                <a:latin typeface="Arial"/>
                <a:ea typeface="Arial"/>
                <a:cs typeface="Arial"/>
                <a:sym typeface="Arial"/>
              </a:rPr>
              <a:t>看到了什麼？</a:t>
            </a:r>
            <a:endParaRPr b="0" i="0" sz="2400" u="none" cap="none" strike="noStrike">
              <a:solidFill>
                <a:srgbClr val="EDF0E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5"/>
          <p:cNvSpPr/>
          <p:nvPr/>
        </p:nvSpPr>
        <p:spPr>
          <a:xfrm>
            <a:off x="6215865" y="1973936"/>
            <a:ext cx="2572532" cy="17503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5"/>
          <p:cNvSpPr/>
          <p:nvPr/>
        </p:nvSpPr>
        <p:spPr>
          <a:xfrm>
            <a:off x="6564575" y="2268025"/>
            <a:ext cx="367375" cy="367375"/>
          </a:xfrm>
          <a:prstGeom prst="rect">
            <a:avLst/>
          </a:prstGeom>
          <a:solidFill>
            <a:srgbClr val="B18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5"/>
          <p:cNvSpPr/>
          <p:nvPr/>
        </p:nvSpPr>
        <p:spPr>
          <a:xfrm>
            <a:off x="6931950" y="2737477"/>
            <a:ext cx="367375" cy="367375"/>
          </a:xfrm>
          <a:prstGeom prst="rect">
            <a:avLst/>
          </a:prstGeom>
          <a:solidFill>
            <a:srgbClr val="B18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7299325" y="2737477"/>
            <a:ext cx="367375" cy="367375"/>
          </a:xfrm>
          <a:prstGeom prst="rect">
            <a:avLst/>
          </a:prstGeom>
          <a:solidFill>
            <a:srgbClr val="B18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5"/>
          <p:cNvSpPr/>
          <p:nvPr/>
        </p:nvSpPr>
        <p:spPr>
          <a:xfrm>
            <a:off x="8265662" y="3221809"/>
            <a:ext cx="367375" cy="367375"/>
          </a:xfrm>
          <a:prstGeom prst="rect">
            <a:avLst/>
          </a:prstGeom>
          <a:solidFill>
            <a:srgbClr val="B18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5"/>
          <p:cNvSpPr/>
          <p:nvPr/>
        </p:nvSpPr>
        <p:spPr>
          <a:xfrm>
            <a:off x="7742927" y="3216751"/>
            <a:ext cx="367375" cy="367375"/>
          </a:xfrm>
          <a:prstGeom prst="rect">
            <a:avLst/>
          </a:prstGeom>
          <a:solidFill>
            <a:srgbClr val="B1886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"/>
          <p:cNvSpPr txBox="1"/>
          <p:nvPr>
            <p:ph type="title"/>
          </p:nvPr>
        </p:nvSpPr>
        <p:spPr>
          <a:xfrm>
            <a:off x="333686" y="2150850"/>
            <a:ext cx="8476628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zh-TW" sz="5400"/>
              <a:t>討論與分享</a:t>
            </a:r>
            <a:br>
              <a:rPr b="1" lang="zh-TW" sz="5400"/>
            </a:br>
            <a:r>
              <a:rPr lang="zh-TW" sz="2400"/>
              <a:t>在紙上布坑發掘的過程中</a:t>
            </a:r>
            <a:br>
              <a:rPr lang="zh-TW" sz="2400"/>
            </a:br>
            <a:r>
              <a:rPr lang="zh-TW" sz="2400"/>
              <a:t>有什麼策略？</a:t>
            </a:r>
            <a:br>
              <a:rPr lang="zh-TW" sz="2400"/>
            </a:br>
            <a:r>
              <a:rPr lang="zh-TW" sz="2400"/>
              <a:t>發現了什麼？</a:t>
            </a:r>
            <a:br>
              <a:rPr lang="zh-TW" sz="2400"/>
            </a:br>
            <a:r>
              <a:rPr lang="zh-TW" sz="2400"/>
              <a:t>從布坑發掘到有所發現，你有什麼想法？</a:t>
            </a:r>
            <a:endParaRPr sz="3000"/>
          </a:p>
        </p:txBody>
      </p:sp>
      <p:sp>
        <p:nvSpPr>
          <p:cNvPr id="431" name="Google Shape;431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437" name="Google Shape;437;p37"/>
          <p:cNvGraphicFramePr/>
          <p:nvPr/>
        </p:nvGraphicFramePr>
        <p:xfrm>
          <a:off x="938784" y="124979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{3430CAAB-2F69-48DC-BBC6-85A569B7BB88}</a:tableStyleId>
              </a:tblPr>
              <a:tblGrid>
                <a:gridCol w="771550"/>
                <a:gridCol w="3044525"/>
                <a:gridCol w="3602725"/>
              </a:tblGrid>
              <a:tr h="306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頁數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圖像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來源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P.28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花蓮縣· Satokoay (舞鶴)遺址照片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建檔單位：花蓮縣文化局。數位物件授權：OGDL(政府資料開放授權)。發佈於《國家文化記憶庫》https://memory.culture.tw/Home/Detail?Id=289713&amp;IndexCode=Culture_Place 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3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P.28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基隆市·和平島B遺址照片</a:t>
                      </a:r>
                      <a:endParaRPr/>
                    </a:p>
                  </a:txBody>
                  <a:tcPr marT="45725" marB="45725" marR="91450" marL="91450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柯渝婕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8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P.28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桃園市·桃園舊火車站及軌道遺構考古遺址照片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306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P.28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嘉義縣·魚寮遺址照片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P.28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臺中市·惠來遺址照片</a:t>
                      </a:r>
                      <a:endParaRPr/>
                    </a:p>
                  </a:txBody>
                  <a:tcPr marT="45725" marB="45725" marR="91450" marL="91450"/>
                </a:tc>
                <a:tc vMerge="1"/>
              </a:tr>
            </a:tbl>
          </a:graphicData>
        </a:graphic>
      </p:graphicFrame>
      <p:sp>
        <p:nvSpPr>
          <p:cNvPr id="438" name="Google Shape;438;p37"/>
          <p:cNvSpPr txBox="1"/>
          <p:nvPr/>
        </p:nvSpPr>
        <p:spPr>
          <a:xfrm>
            <a:off x="850392" y="838772"/>
            <a:ext cx="10823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圖像來源：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8867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 txBox="1"/>
          <p:nvPr>
            <p:ph idx="1" type="body"/>
          </p:nvPr>
        </p:nvSpPr>
        <p:spPr>
          <a:xfrm>
            <a:off x="1413600" y="2466600"/>
            <a:ext cx="63168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zh-TW" sz="5400"/>
              <a:t>歷史與考古？</a:t>
            </a:r>
            <a:endParaRPr/>
          </a:p>
        </p:txBody>
      </p:sp>
      <p:sp>
        <p:nvSpPr>
          <p:cNvPr id="80" name="Google Shape;80;p4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8867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6" name="Google Shape;86;p5"/>
          <p:cNvSpPr txBox="1"/>
          <p:nvPr/>
        </p:nvSpPr>
        <p:spPr>
          <a:xfrm>
            <a:off x="883375" y="683600"/>
            <a:ext cx="764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如果我們想知道上週教室裡發生了哪些事，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該怎麼做？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zh-TW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883375" y="683600"/>
            <a:ext cx="764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如果我們想知道上週教室裡發生了哪些事，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該怎麼做？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1035100" y="2972725"/>
            <a:ext cx="21735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同學發的IG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同學之間傳的訊息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聯絡簿、週記本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課表......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3579475" y="2972725"/>
            <a:ext cx="21735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訪問同學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訪問老師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6200050" y="2972725"/>
            <a:ext cx="2173500" cy="1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翻翻垃圾桶！？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6"/>
          <p:cNvSpPr/>
          <p:nvPr/>
        </p:nvSpPr>
        <p:spPr>
          <a:xfrm>
            <a:off x="1539850" y="1698625"/>
            <a:ext cx="1164000" cy="1164000"/>
          </a:xfrm>
          <a:prstGeom prst="ellipse">
            <a:avLst/>
          </a:prstGeom>
          <a:solidFill>
            <a:srgbClr val="163A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文獻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6"/>
          <p:cNvSpPr/>
          <p:nvPr/>
        </p:nvSpPr>
        <p:spPr>
          <a:xfrm>
            <a:off x="4084225" y="1698625"/>
            <a:ext cx="1164000" cy="1164000"/>
          </a:xfrm>
          <a:prstGeom prst="ellipse">
            <a:avLst/>
          </a:prstGeom>
          <a:solidFill>
            <a:srgbClr val="163A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訪談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6"/>
          <p:cNvSpPr/>
          <p:nvPr/>
        </p:nvSpPr>
        <p:spPr>
          <a:xfrm>
            <a:off x="6628600" y="1698625"/>
            <a:ext cx="1164000" cy="1164000"/>
          </a:xfrm>
          <a:prstGeom prst="ellipse">
            <a:avLst/>
          </a:prstGeom>
          <a:solidFill>
            <a:srgbClr val="163A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物質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18867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/>
          <p:nvPr/>
        </p:nvSpPr>
        <p:spPr>
          <a:xfrm>
            <a:off x="883375" y="683600"/>
            <a:ext cx="7641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如果我們想知道上週教室裡發生了哪些事，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該怎麼做？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 txBox="1"/>
          <p:nvPr/>
        </p:nvSpPr>
        <p:spPr>
          <a:xfrm>
            <a:off x="3208600" y="874700"/>
            <a:ext cx="215853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7253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100年前</a:t>
            </a:r>
            <a:endParaRPr b="1" i="0" sz="3000" u="none" cap="none" strike="noStrike">
              <a:solidFill>
                <a:srgbClr val="7253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TW" sz="3000" u="none" cap="none" strike="noStrike">
                <a:solidFill>
                  <a:srgbClr val="72533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1000年前</a:t>
            </a:r>
            <a:endParaRPr b="1" i="0" sz="3000" u="none" cap="none" strike="noStrike">
              <a:solidFill>
                <a:srgbClr val="72533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2890300" y="363450"/>
            <a:ext cx="1354200" cy="601800"/>
          </a:xfrm>
          <a:prstGeom prst="mathMultiply">
            <a:avLst>
              <a:gd fmla="val 23520" name="adj1"/>
            </a:avLst>
          </a:prstGeom>
          <a:solidFill>
            <a:srgbClr val="C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2" name="Google Shape;112;p8"/>
          <p:cNvSpPr txBox="1"/>
          <p:nvPr/>
        </p:nvSpPr>
        <p:spPr>
          <a:xfrm>
            <a:off x="883375" y="683600"/>
            <a:ext cx="7246834" cy="3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在歷史課本中常出現的、我們熟悉的……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2082110" y="2089759"/>
            <a:ext cx="1684500" cy="1684500"/>
          </a:xfrm>
          <a:prstGeom prst="ellipse">
            <a:avLst/>
          </a:prstGeom>
          <a:solidFill>
            <a:srgbClr val="FF822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zh-TW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文獻</a:t>
            </a:r>
            <a:endParaRPr b="1" i="0" sz="3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/>
          <p:nvPr/>
        </p:nvSpPr>
        <p:spPr>
          <a:xfrm>
            <a:off x="4942152" y="1437987"/>
            <a:ext cx="8010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史書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/>
          <p:nvPr/>
        </p:nvSpPr>
        <p:spPr>
          <a:xfrm>
            <a:off x="4942137" y="3442159"/>
            <a:ext cx="13737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個人日記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8"/>
          <p:cNvSpPr/>
          <p:nvPr/>
        </p:nvSpPr>
        <p:spPr>
          <a:xfrm>
            <a:off x="4942147" y="3041330"/>
            <a:ext cx="13737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私人信件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4942139" y="2640481"/>
            <a:ext cx="13737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官方紀錄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/>
          <p:nvPr/>
        </p:nvSpPr>
        <p:spPr>
          <a:xfrm>
            <a:off x="4942152" y="1838818"/>
            <a:ext cx="8010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碑文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4942152" y="2239650"/>
            <a:ext cx="8010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奏摺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4942152" y="3843005"/>
            <a:ext cx="8010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報紙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942152" y="4243839"/>
            <a:ext cx="801000" cy="332100"/>
          </a:xfrm>
          <a:prstGeom prst="rect">
            <a:avLst/>
          </a:prstGeom>
          <a:solidFill>
            <a:srgbClr val="7F8B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4201849" y="1355176"/>
            <a:ext cx="607161" cy="3372308"/>
          </a:xfrm>
          <a:prstGeom prst="leftBrace">
            <a:avLst>
              <a:gd fmla="val 8333" name="adj1"/>
              <a:gd fmla="val 45011" name="adj2"/>
            </a:avLst>
          </a:prstGeom>
          <a:noFill/>
          <a:ln cap="flat" cmpd="sng" w="57150">
            <a:solidFill>
              <a:srgbClr val="FF822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/>
          <p:nvPr>
            <p:ph idx="12" type="sldNum"/>
          </p:nvPr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8" name="Google Shape;128;p9"/>
          <p:cNvSpPr txBox="1"/>
          <p:nvPr/>
        </p:nvSpPr>
        <p:spPr>
          <a:xfrm>
            <a:off x="8523157" y="4641567"/>
            <a:ext cx="461100" cy="29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b="0" i="0" lang="zh-TW" sz="1000" u="none" cap="none" strike="noStrike">
                <a:solidFill>
                  <a:schemeClr val="lt1"/>
                </a:solidFill>
                <a:latin typeface="Cousine"/>
                <a:ea typeface="Cousine"/>
                <a:cs typeface="Cousine"/>
                <a:sym typeface="Cousine"/>
              </a:rPr>
              <a:t>‹#›</a:t>
            </a:fld>
            <a:endParaRPr b="0" i="0" sz="1000" u="none" cap="none" strike="noStrike">
              <a:solidFill>
                <a:schemeClr val="lt1"/>
              </a:solidFill>
              <a:latin typeface="Cousine"/>
              <a:ea typeface="Cousine"/>
              <a:cs typeface="Cousine"/>
              <a:sym typeface="Cousine"/>
            </a:endParaRPr>
          </a:p>
        </p:txBody>
      </p:sp>
      <p:sp>
        <p:nvSpPr>
          <p:cNvPr id="129" name="Google Shape;129;p9"/>
          <p:cNvSpPr txBox="1"/>
          <p:nvPr/>
        </p:nvSpPr>
        <p:spPr>
          <a:xfrm>
            <a:off x="1358850" y="1716263"/>
            <a:ext cx="687075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除了文獻，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zh-TW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「考古」是幫助我們探索過去的方法之一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8465" y="3030938"/>
            <a:ext cx="1636135" cy="13918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ピカピカの本のキャラクター" id="131" name="Google Shape;1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7883" y="2722246"/>
            <a:ext cx="2300483" cy="174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alentine template">
  <a:themeElements>
    <a:clrScheme name="Custom 347">
      <a:dk1>
        <a:srgbClr val="000000"/>
      </a:dk1>
      <a:lt1>
        <a:srgbClr val="FFFFFF"/>
      </a:lt1>
      <a:dk2>
        <a:srgbClr val="565F6F"/>
      </a:dk2>
      <a:lt2>
        <a:srgbClr val="DFE3E9"/>
      </a:lt2>
      <a:accent1>
        <a:srgbClr val="3D85C6"/>
      </a:accent1>
      <a:accent2>
        <a:srgbClr val="6FA8DC"/>
      </a:accent2>
      <a:accent3>
        <a:srgbClr val="9FC5E8"/>
      </a:accent3>
      <a:accent4>
        <a:srgbClr val="CFE2F3"/>
      </a:accent4>
      <a:accent5>
        <a:srgbClr val="D9D9D9"/>
      </a:accent5>
      <a:accent6>
        <a:srgbClr val="99999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JHU</dc:creator>
</cp:coreProperties>
</file>