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3"/>
  </p:notesMasterIdLst>
  <p:sldIdLst>
    <p:sldId id="306" r:id="rId2"/>
    <p:sldId id="456" r:id="rId3"/>
    <p:sldId id="462" r:id="rId4"/>
    <p:sldId id="309" r:id="rId5"/>
    <p:sldId id="310" r:id="rId6"/>
    <p:sldId id="457" r:id="rId7"/>
    <p:sldId id="312" r:id="rId8"/>
    <p:sldId id="313" r:id="rId9"/>
    <p:sldId id="314" r:id="rId10"/>
    <p:sldId id="459" r:id="rId11"/>
    <p:sldId id="316" r:id="rId12"/>
    <p:sldId id="460" r:id="rId13"/>
    <p:sldId id="318" r:id="rId14"/>
    <p:sldId id="461" r:id="rId15"/>
    <p:sldId id="320" r:id="rId16"/>
    <p:sldId id="321" r:id="rId17"/>
    <p:sldId id="322" r:id="rId18"/>
    <p:sldId id="324" r:id="rId19"/>
    <p:sldId id="325" r:id="rId20"/>
    <p:sldId id="463" r:id="rId21"/>
    <p:sldId id="464" r:id="rId22"/>
    <p:sldId id="465" r:id="rId23"/>
    <p:sldId id="466" r:id="rId24"/>
    <p:sldId id="467" r:id="rId25"/>
    <p:sldId id="468" r:id="rId26"/>
    <p:sldId id="469" r:id="rId27"/>
    <p:sldId id="470" r:id="rId28"/>
    <p:sldId id="471" r:id="rId29"/>
    <p:sldId id="472" r:id="rId30"/>
    <p:sldId id="473" r:id="rId31"/>
    <p:sldId id="331" r:id="rId32"/>
  </p:sldIdLst>
  <p:sldSz cx="9144000" cy="5143500" type="screen16x9"/>
  <p:notesSz cx="6858000" cy="9144000"/>
  <p:embeddedFontLst>
    <p:embeddedFont>
      <p:font typeface="Amatic SC" panose="02020500000000000000" charset="-79"/>
      <p:regular r:id="rId34"/>
      <p:bold r:id="rId35"/>
    </p:embeddedFont>
    <p:embeddedFont>
      <p:font typeface="Cousine" panose="02020500000000000000" charset="0"/>
      <p:regular r:id="rId36"/>
      <p:bold r:id="rId37"/>
      <p:italic r:id="rId38"/>
      <p:boldItalic r:id="rId39"/>
    </p:embeddedFont>
    <p:embeddedFont>
      <p:font typeface="Microsoft JhengHei Light" panose="020B0304030504040204" pitchFamily="34" charset="-120"/>
      <p:regular r:id="rId40"/>
    </p:embeddedFont>
    <p:embeddedFont>
      <p:font typeface="Nunito" panose="02020500000000000000" charset="0"/>
      <p:regular r:id="rId41"/>
      <p:bold r:id="rId42"/>
      <p:italic r:id="rId43"/>
      <p:boldItalic r:id="rId44"/>
    </p:embeddedFont>
    <p:embeddedFont>
      <p:font typeface="Nunito SemiBold" panose="02020500000000000000" charset="0"/>
      <p:regular r:id="rId45"/>
      <p:bold r:id="rId46"/>
      <p:italic r:id="rId47"/>
      <p:boldItalic r:id="rId48"/>
    </p:embeddedFont>
    <p:embeddedFont>
      <p:font typeface="微軟正黑體" panose="020B0604030504040204" pitchFamily="34" charset="-12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533A"/>
    <a:srgbClr val="CBC6C2"/>
    <a:srgbClr val="B18867"/>
    <a:srgbClr val="FF6600"/>
    <a:srgbClr val="8AAAAC"/>
    <a:srgbClr val="FF822D"/>
    <a:srgbClr val="3A6399"/>
    <a:srgbClr val="3A3F40"/>
    <a:srgbClr val="3B434E"/>
    <a:srgbClr val="668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BF9CC4-7068-4D26-AB6E-654263C29B82}">
  <a:tblStyle styleId="{5CBF9CC4-7068-4D26-AB6E-654263C29B8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AC370E8-ACEC-4CBE-BCF9-9CD95685F50D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B17F473-9FFA-454D-A3FD-0B9E78701E5A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886B156-9487-4774-BD3F-21C14D74A009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3721" autoAdjust="0"/>
  </p:normalViewPr>
  <p:slideViewPr>
    <p:cSldViewPr snapToGrid="0">
      <p:cViewPr>
        <p:scale>
          <a:sx n="66" d="100"/>
          <a:sy n="66" d="100"/>
        </p:scale>
        <p:origin x="1272" y="156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26df62ef45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g226df62ef45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37ab1a4a88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37ab1a4a88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834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37ab1a4a88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37ab1a4a88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37ab1a4a88_0_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237ab1a4a88_0_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26df62ef45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g226df62ef45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37ab1a4a88_0_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237ab1a4a88_0_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26df62ef45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g226df62ef45_1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26df62ef45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g226df62ef45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9754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楊筑雅結論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舊香蘭應該不是玻璃珠製作中心，但沒有否定這裡可能發展過玻璃珠製作技術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89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6" name="Google Shape;7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26df62ef45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g226df62ef45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37ab1a4a88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37ab1a4a88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37ab1a4a88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37ab1a4a88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26df62ef45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g226df62ef45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37ab1a4a88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37ab1a4a88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37ab1a4a88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37ab1a4a88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816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37ab1a4a8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37ab1a4a8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37ab1a4a88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37ab1a4a88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 rot="5400000">
            <a:off x="4527177" y="-550510"/>
            <a:ext cx="92588" cy="7106862"/>
          </a:xfrm>
          <a:custGeom>
            <a:avLst/>
            <a:gdLst/>
            <a:ahLst/>
            <a:cxnLst/>
            <a:rect l="l" t="t" r="r" b="b"/>
            <a:pathLst>
              <a:path w="4938" h="91029" extrusionOk="0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Google Shape;13;p2"/>
          <p:cNvSpPr/>
          <p:nvPr/>
        </p:nvSpPr>
        <p:spPr>
          <a:xfrm rot="-5400000">
            <a:off x="695075" y="986571"/>
            <a:ext cx="995100" cy="10662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8365300" y="1345300"/>
            <a:ext cx="0" cy="1696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15" name="Google Shape;15;p2"/>
          <p:cNvSpPr/>
          <p:nvPr/>
        </p:nvSpPr>
        <p:spPr>
          <a:xfrm rot="-5400000">
            <a:off x="4525702" y="-2134011"/>
            <a:ext cx="92588" cy="7106862"/>
          </a:xfrm>
          <a:custGeom>
            <a:avLst/>
            <a:gdLst/>
            <a:ahLst/>
            <a:cxnLst/>
            <a:rect l="l" t="t" r="r" b="b"/>
            <a:pathLst>
              <a:path w="4938" h="91029" extrusionOk="0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dashDot"/>
            <a:miter lim="8000"/>
            <a:headEnd type="none" w="sm" len="sm"/>
            <a:tailEnd type="none" w="sm" len="sm"/>
          </a:ln>
        </p:spPr>
      </p:sp>
      <p:sp>
        <p:nvSpPr>
          <p:cNvPr id="16" name="Google Shape;16;p2"/>
          <p:cNvSpPr/>
          <p:nvPr/>
        </p:nvSpPr>
        <p:spPr>
          <a:xfrm rot="5400000">
            <a:off x="7048175" y="2866905"/>
            <a:ext cx="1285500" cy="13773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921200" y="1509206"/>
            <a:ext cx="7205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698564" y="3108819"/>
            <a:ext cx="354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413600" y="2466600"/>
            <a:ext cx="6316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 b="1"/>
            </a:lvl1pPr>
            <a:lvl2pPr marL="914400" lvl="1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b="1"/>
            </a:lvl2pPr>
            <a:lvl3pPr marL="1371600" lvl="2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b="1"/>
            </a:lvl3pPr>
            <a:lvl4pPr marL="1828800" lvl="3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1"/>
            </a:lvl4pPr>
            <a:lvl5pPr marL="2286000" lvl="4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1"/>
            </a:lvl5pPr>
            <a:lvl6pPr marL="2743200" lvl="5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1"/>
            </a:lvl6pPr>
            <a:lvl7pPr marL="3200400" lvl="6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1"/>
            </a:lvl7pPr>
            <a:lvl8pPr marL="3657600" lvl="7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1"/>
            </a:lvl8pPr>
            <a:lvl9pPr marL="4114800" lvl="8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1"/>
            </a:lvl9pPr>
          </a:lstStyle>
          <a:p>
            <a:endParaRPr/>
          </a:p>
        </p:txBody>
      </p:sp>
      <p:grpSp>
        <p:nvGrpSpPr>
          <p:cNvPr id="28" name="Google Shape;28;p5"/>
          <p:cNvGrpSpPr/>
          <p:nvPr/>
        </p:nvGrpSpPr>
        <p:grpSpPr>
          <a:xfrm>
            <a:off x="3954441" y="1078294"/>
            <a:ext cx="1212106" cy="1158543"/>
            <a:chOff x="3754950" y="1132925"/>
            <a:chExt cx="1580939" cy="1544725"/>
          </a:xfrm>
        </p:grpSpPr>
        <p:sp>
          <p:nvSpPr>
            <p:cNvPr id="29" name="Google Shape;29;p5"/>
            <p:cNvSpPr/>
            <p:nvPr/>
          </p:nvSpPr>
          <p:spPr>
            <a:xfrm>
              <a:off x="3907350" y="1285321"/>
              <a:ext cx="1329300" cy="13293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 rot="-5400000">
              <a:off x="3754950" y="1132925"/>
              <a:ext cx="1480500" cy="14805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" name="Google Shape;31;p5"/>
            <p:cNvCxnSpPr>
              <a:endCxn id="29" idx="1"/>
            </p:cNvCxnSpPr>
            <p:nvPr/>
          </p:nvCxnSpPr>
          <p:spPr>
            <a:xfrm>
              <a:off x="3890221" y="1267892"/>
              <a:ext cx="211800" cy="2121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2" name="Google Shape;32;p5"/>
            <p:cNvCxnSpPr/>
            <p:nvPr/>
          </p:nvCxnSpPr>
          <p:spPr>
            <a:xfrm>
              <a:off x="5335889" y="1276425"/>
              <a:ext cx="0" cy="1393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sp>
          <p:nvSpPr>
            <p:cNvPr id="33" name="Google Shape;33;p5"/>
            <p:cNvSpPr/>
            <p:nvPr/>
          </p:nvSpPr>
          <p:spPr>
            <a:xfrm>
              <a:off x="4222975" y="1683233"/>
              <a:ext cx="698050" cy="5499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noFill/>
                  <a:latin typeface="Arial"/>
                </a:rPr>
                <a:t>“</a:t>
              </a:r>
            </a:p>
          </p:txBody>
        </p:sp>
        <p:cxnSp>
          <p:nvCxnSpPr>
            <p:cNvPr id="34" name="Google Shape;34;p5"/>
            <p:cNvCxnSpPr>
              <a:stCxn id="29" idx="5"/>
            </p:cNvCxnSpPr>
            <p:nvPr/>
          </p:nvCxnSpPr>
          <p:spPr>
            <a:xfrm>
              <a:off x="5041979" y="2419950"/>
              <a:ext cx="253800" cy="257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35;p5"/>
            <p:cNvCxnSpPr/>
            <p:nvPr/>
          </p:nvCxnSpPr>
          <p:spPr>
            <a:xfrm>
              <a:off x="4244700" y="1591869"/>
              <a:ext cx="6546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</p:grp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72533A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825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B1886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91700" y="96300"/>
            <a:ext cx="8966100" cy="4945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04330" y="4938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57200" y="1125000"/>
            <a:ext cx="82296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▪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▫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61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8.wdp"/><Relationship Id="rId3" Type="http://schemas.microsoft.com/office/2007/relationships/hdphoto" Target="../media/hdphoto10.wdp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1.wdp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sshm.ntpc.gov.tw/files/file_pool/4/0M020608410875128449/JOY%E6%84%9B%E5%8D%81%E4%B8%89%E8%A1%8C%E5%8D%8A%E5%B9%B4%E5%88%8A-%E7%AC%AC14%E6%9C%9FPDF.pdf" TargetMode="Externa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4"/>
          <p:cNvSpPr txBox="1">
            <a:spLocks noGrp="1"/>
          </p:cNvSpPr>
          <p:nvPr>
            <p:ph type="ctrTitle"/>
          </p:nvPr>
        </p:nvSpPr>
        <p:spPr>
          <a:xfrm>
            <a:off x="1548007" y="2147297"/>
            <a:ext cx="7205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altLang="en-US" sz="2000" dirty="0">
                <a:solidFill>
                  <a:srgbClr val="72533A"/>
                </a:solidFill>
              </a:rPr>
              <a:t>主題二：</a:t>
            </a:r>
            <a:br>
              <a:rPr lang="en-US" altLang="zh-TW" dirty="0">
                <a:solidFill>
                  <a:srgbClr val="72533A"/>
                </a:solidFill>
              </a:rPr>
            </a:br>
            <a:r>
              <a:rPr lang="zh-TW" dirty="0">
                <a:solidFill>
                  <a:srgbClr val="72533A"/>
                </a:solidFill>
              </a:rPr>
              <a:t>沒有時光機</a:t>
            </a:r>
            <a:endParaRPr dirty="0">
              <a:solidFill>
                <a:srgbClr val="72533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dirty="0">
                <a:solidFill>
                  <a:srgbClr val="72533A"/>
                </a:solidFill>
              </a:rPr>
              <a:t>就從「物」了解過去</a:t>
            </a:r>
            <a:endParaRPr dirty="0">
              <a:solidFill>
                <a:srgbClr val="72533A"/>
              </a:solidFill>
            </a:endParaRPr>
          </a:p>
        </p:txBody>
      </p:sp>
      <p:sp>
        <p:nvSpPr>
          <p:cNvPr id="560" name="Google Shape;560;p64"/>
          <p:cNvSpPr txBox="1">
            <a:spLocks noGrp="1"/>
          </p:cNvSpPr>
          <p:nvPr>
            <p:ph type="subTitle" idx="1"/>
          </p:nvPr>
        </p:nvSpPr>
        <p:spPr>
          <a:xfrm>
            <a:off x="1608457" y="3581932"/>
            <a:ext cx="354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dirty="0">
                <a:solidFill>
                  <a:schemeClr val="accent6">
                    <a:lumMod val="75000"/>
                  </a:schemeClr>
                </a:solidFill>
              </a:rPr>
              <a:t>PART 1：哪裡來的考古遺物？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561" name="Google Shape;561;p64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2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  <p:sp>
        <p:nvSpPr>
          <p:cNvPr id="632" name="Google Shape;632;p72"/>
          <p:cNvSpPr/>
          <p:nvPr/>
        </p:nvSpPr>
        <p:spPr>
          <a:xfrm>
            <a:off x="362550" y="402635"/>
            <a:ext cx="2547000" cy="800717"/>
          </a:xfrm>
          <a:prstGeom prst="chevron">
            <a:avLst>
              <a:gd name="adj" fmla="val 40830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開始發掘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CD31D92-FA5A-45DC-BEDA-6D8C0B61D68A}"/>
              </a:ext>
            </a:extLst>
          </p:cNvPr>
          <p:cNvGrpSpPr/>
          <p:nvPr/>
        </p:nvGrpSpPr>
        <p:grpSpPr>
          <a:xfrm>
            <a:off x="1133213" y="1356747"/>
            <a:ext cx="6139553" cy="3590621"/>
            <a:chOff x="2383604" y="1342846"/>
            <a:chExt cx="6139553" cy="3590621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EBF6ADC-234C-47D3-9C5D-315E8BEB5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3604" y="1342846"/>
              <a:ext cx="6139553" cy="3590621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08235DA-1421-45B0-B163-FBDBC2147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3604" y="2593432"/>
              <a:ext cx="2290509" cy="2340035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45BE1D09-72A8-4F6F-BC89-CD099E6F2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9" b="98573" l="9844" r="89916">
                        <a14:foregroundMark x1="35054" y1="18661" x2="35054" y2="18661"/>
                        <a14:foregroundMark x1="35054" y1="23710" x2="36255" y2="31833"/>
                        <a14:foregroundMark x1="36255" y1="31833" x2="36255" y2="31833"/>
                        <a14:foregroundMark x1="56783" y1="11965" x2="55942" y2="14929"/>
                        <a14:foregroundMark x1="55222" y1="22613" x2="60744" y2="30406"/>
                        <a14:foregroundMark x1="60744" y1="30406" x2="60744" y2="30406"/>
                        <a14:foregroundMark x1="65186" y1="30077" x2="65186" y2="30077"/>
                        <a14:foregroundMark x1="49100" y1="22722" x2="58463" y2="24698"/>
                        <a14:foregroundMark x1="47659" y1="23710" x2="48379" y2="29418"/>
                        <a14:foregroundMark x1="36975" y1="98573" x2="38055" y2="90450"/>
                        <a14:foregroundMark x1="50420" y1="22393" x2="51621" y2="30735"/>
                        <a14:foregroundMark x1="51621" y1="30735" x2="51621" y2="30735"/>
                        <a14:foregroundMark x1="33854" y1="29308" x2="41777" y2="33260"/>
                        <a14:foregroundMark x1="41777" y1="33260" x2="42137" y2="33041"/>
                        <a14:foregroundMark x1="66747" y1="34797" x2="66026" y2="33480"/>
                        <a14:foregroundMark x1="61825" y1="21625" x2="60504" y2="21295"/>
                        <a14:foregroundMark x1="46699" y1="47201" x2="44538" y2="64105"/>
                        <a14:foregroundMark x1="48980" y1="56202" x2="47659" y2="62678"/>
                        <a14:foregroundMark x1="50900" y1="47420" x2="48980" y2="56202"/>
                        <a14:foregroundMark x1="47659" y1="62678" x2="47659" y2="62678"/>
                        <a14:foregroundMark x1="58944" y1="47091" x2="61585" y2="59385"/>
                        <a14:foregroundMark x1="61585" y1="59385" x2="61585" y2="59385"/>
                        <a14:foregroundMark x1="56423" y1="62349" x2="58103" y2="62020"/>
                        <a14:backgroundMark x1="52701" y1="63557" x2="52701" y2="63557"/>
                        <a14:backgroundMark x1="52941" y1="61581" x2="52941" y2="61581"/>
                        <a14:backgroundMark x1="52581" y1="59715" x2="52581" y2="59715"/>
                        <a14:backgroundMark x1="52341" y1="57519" x2="52341" y2="57519"/>
                        <a14:backgroundMark x1="52221" y1="58288" x2="52221" y2="58288"/>
                        <a14:backgroundMark x1="52461" y1="56531" x2="52461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4079" y="139492"/>
            <a:ext cx="2139921" cy="23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85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4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  <p:pic>
        <p:nvPicPr>
          <p:cNvPr id="648" name="Google Shape;648;p7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25" y="308225"/>
            <a:ext cx="5896868" cy="4570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74"/>
          <p:cNvSpPr/>
          <p:nvPr/>
        </p:nvSpPr>
        <p:spPr>
          <a:xfrm>
            <a:off x="6179375" y="308225"/>
            <a:ext cx="2743500" cy="4570375"/>
          </a:xfrm>
          <a:prstGeom prst="wedgeRoundRectCallout">
            <a:avLst>
              <a:gd name="adj1" fmla="val -77255"/>
              <a:gd name="adj2" fmla="val -194"/>
              <a:gd name="adj3" fmla="val 0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該怎麼下手？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▪"/>
            </a:pPr>
            <a:r>
              <a:rPr lang="zh-TW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使用小工具，小心發掘</a:t>
            </a:r>
            <a:r>
              <a:rPr lang="zh-TW" alt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0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▪"/>
            </a:pPr>
            <a:r>
              <a:rPr lang="zh-TW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一次不要挖太深</a:t>
            </a:r>
            <a:r>
              <a:rPr lang="zh-TW" alt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（一層大約</a:t>
            </a:r>
            <a:r>
              <a:rPr lang="en-US" altLang="zh-TW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zh-TW" alt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公分）</a:t>
            </a:r>
            <a:r>
              <a:rPr lang="zh-TW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、也不要太用力</a:t>
            </a:r>
            <a:r>
              <a:rPr lang="zh-TW" alt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0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▪"/>
            </a:pPr>
            <a:r>
              <a:rPr lang="zh-TW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注意土的顏色、質地變化，若發現變化，須測量並記錄下來</a:t>
            </a:r>
            <a:r>
              <a:rPr lang="zh-TW" alt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0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▪"/>
            </a:pPr>
            <a:r>
              <a:rPr lang="zh-TW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發現遺物時別急著拿起來！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B164715-085E-4B7B-ACC2-875B265DC0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12</a:t>
            </a:fld>
            <a:endParaRPr lang="zh-TW" altLang="en-US"/>
          </a:p>
        </p:txBody>
      </p:sp>
      <p:pic>
        <p:nvPicPr>
          <p:cNvPr id="3" name="Google Shape;656;p75">
            <a:extLst>
              <a:ext uri="{FF2B5EF4-FFF2-40B4-BE49-F238E27FC236}">
                <a16:creationId xmlns:a16="http://schemas.microsoft.com/office/drawing/2014/main" id="{256CC8F0-FBDD-47EE-B8A7-3212715F6010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953" y="1098103"/>
            <a:ext cx="4335256" cy="289854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4" name="Google Shape;654;p75">
            <a:extLst>
              <a:ext uri="{FF2B5EF4-FFF2-40B4-BE49-F238E27FC236}">
                <a16:creationId xmlns:a16="http://schemas.microsoft.com/office/drawing/2014/main" id="{C0A61CCF-4E9D-4042-B553-419CA56D8F59}"/>
              </a:ext>
            </a:extLst>
          </p:cNvPr>
          <p:cNvSpPr txBox="1">
            <a:spLocks/>
          </p:cNvSpPr>
          <p:nvPr/>
        </p:nvSpPr>
        <p:spPr>
          <a:xfrm>
            <a:off x="5343429" y="1196321"/>
            <a:ext cx="2879400" cy="509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SzPts val="3400"/>
            </a:pPr>
            <a:r>
              <a:rPr lang="zh-TW" altLang="en-US" sz="3000" b="1" dirty="0">
                <a:solidFill>
                  <a:schemeClr val="bg1"/>
                </a:solidFill>
              </a:rPr>
              <a:t>發現遺物怎麼辦？</a:t>
            </a:r>
          </a:p>
        </p:txBody>
      </p:sp>
      <p:sp>
        <p:nvSpPr>
          <p:cNvPr id="5" name="Google Shape;655;p75">
            <a:extLst>
              <a:ext uri="{FF2B5EF4-FFF2-40B4-BE49-F238E27FC236}">
                <a16:creationId xmlns:a16="http://schemas.microsoft.com/office/drawing/2014/main" id="{3F5031DE-30C3-4101-802E-D0DE6F57F90A}"/>
              </a:ext>
            </a:extLst>
          </p:cNvPr>
          <p:cNvSpPr txBox="1">
            <a:spLocks/>
          </p:cNvSpPr>
          <p:nvPr/>
        </p:nvSpPr>
        <p:spPr>
          <a:xfrm>
            <a:off x="5457007" y="1939097"/>
            <a:ext cx="2879400" cy="20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SzPts val="2000"/>
            </a:pPr>
            <a:r>
              <a:rPr lang="en-US" altLang="zh-TW" sz="2400" dirty="0">
                <a:solidFill>
                  <a:schemeClr val="bg1"/>
                </a:solidFill>
              </a:rPr>
              <a:t>A.</a:t>
            </a:r>
            <a:r>
              <a:rPr lang="zh-TW" altLang="en-US" sz="2400" dirty="0">
                <a:solidFill>
                  <a:schemeClr val="bg1"/>
                </a:solidFill>
              </a:rPr>
              <a:t>偷偷摸摸放口袋</a:t>
            </a:r>
            <a:endParaRPr lang="zh-TW" altLang="en-US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SzPts val="2000"/>
            </a:pPr>
            <a:r>
              <a:rPr lang="en-US" altLang="zh-TW" sz="2400" dirty="0">
                <a:solidFill>
                  <a:schemeClr val="bg1"/>
                </a:solidFill>
              </a:rPr>
              <a:t>B.</a:t>
            </a:r>
            <a:r>
              <a:rPr lang="zh-TW" altLang="en-US" sz="2400" dirty="0">
                <a:solidFill>
                  <a:schemeClr val="bg1"/>
                </a:solidFill>
              </a:rPr>
              <a:t>拍照打卡</a:t>
            </a:r>
            <a:endParaRPr lang="zh-TW" altLang="en-US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SzPts val="2000"/>
            </a:pPr>
            <a:r>
              <a:rPr lang="en-US" altLang="zh-TW" sz="2400" dirty="0">
                <a:solidFill>
                  <a:schemeClr val="bg1"/>
                </a:solidFill>
              </a:rPr>
              <a:t>C.</a:t>
            </a:r>
            <a:r>
              <a:rPr lang="zh-TW" altLang="en-US" sz="2400" dirty="0">
                <a:solidFill>
                  <a:schemeClr val="bg1"/>
                </a:solidFill>
              </a:rPr>
              <a:t>裝沒看到繼續挖</a:t>
            </a:r>
            <a:endParaRPr lang="zh-TW" altLang="en-US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SzPts val="2000"/>
            </a:pPr>
            <a:r>
              <a:rPr lang="en-US" altLang="zh-TW" sz="2400" dirty="0">
                <a:solidFill>
                  <a:schemeClr val="bg1"/>
                </a:solidFill>
              </a:rPr>
              <a:t>D.</a:t>
            </a:r>
            <a:r>
              <a:rPr lang="zh-TW" altLang="en-US" sz="2400" dirty="0">
                <a:solidFill>
                  <a:schemeClr val="bg1"/>
                </a:solidFill>
              </a:rPr>
              <a:t>其他</a:t>
            </a:r>
            <a:r>
              <a:rPr lang="en-US" altLang="zh-TW" sz="2400" dirty="0">
                <a:solidFill>
                  <a:schemeClr val="bg1"/>
                </a:solidFill>
              </a:rPr>
              <a:t>......</a:t>
            </a:r>
            <a:endParaRPr lang="zh-TW" altLang="en-US" sz="2400" dirty="0">
              <a:solidFill>
                <a:schemeClr val="bg1"/>
              </a:solidFill>
            </a:endParaRPr>
          </a:p>
          <a:p>
            <a:pPr marL="457200" indent="-228600">
              <a:buSzPts val="2000"/>
            </a:pP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7FA445E6-9AC8-448B-AA09-752245981900}"/>
              </a:ext>
            </a:extLst>
          </p:cNvPr>
          <p:cNvSpPr/>
          <p:nvPr/>
        </p:nvSpPr>
        <p:spPr>
          <a:xfrm>
            <a:off x="1847088" y="1609344"/>
            <a:ext cx="2386584" cy="2130552"/>
          </a:xfrm>
          <a:prstGeom prst="ellipse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260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6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  <p:sp>
        <p:nvSpPr>
          <p:cNvPr id="662" name="Google Shape;662;p76"/>
          <p:cNvSpPr txBox="1"/>
          <p:nvPr/>
        </p:nvSpPr>
        <p:spPr>
          <a:xfrm>
            <a:off x="564877" y="674044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 dirty="0">
                <a:solidFill>
                  <a:schemeClr val="lt1"/>
                </a:solidFill>
              </a:rPr>
              <a:t>正解</a:t>
            </a:r>
            <a:r>
              <a:rPr lang="zh-TW" altLang="en-US" sz="3000" b="1" dirty="0">
                <a:solidFill>
                  <a:schemeClr val="lt1"/>
                </a:solidFill>
              </a:rPr>
              <a:t>！</a:t>
            </a:r>
            <a:endParaRPr sz="3000" b="1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63" name="Google Shape;663;p76"/>
          <p:cNvSpPr txBox="1"/>
          <p:nvPr/>
        </p:nvSpPr>
        <p:spPr>
          <a:xfrm>
            <a:off x="426600" y="1281410"/>
            <a:ext cx="82908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</a:rPr>
              <a:t>１先將遺物留在原位，用小工具小心地清理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</a:rPr>
              <a:t>２測量位置（水平與垂直）並記在紀錄紙上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</a:rPr>
              <a:t>３在遺物旁邊放上字牌和指北，拍照記錄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</a:rPr>
              <a:t>４將遺物收進標本袋，標本袋記得寫上遺物資訊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</a:rPr>
              <a:t>５帶回實驗室進行整理與研究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</a:rPr>
              <a:t>＊盡量保存遺物出土的資訊（在哪裡、什麼方向、周遭有什麼、遺物的狀態等等.......）</a:t>
            </a:r>
            <a:endParaRPr sz="2200">
              <a:solidFill>
                <a:schemeClr val="lt1"/>
              </a:solidFill>
            </a:endParaRPr>
          </a:p>
        </p:txBody>
      </p:sp>
      <p:grpSp>
        <p:nvGrpSpPr>
          <p:cNvPr id="664" name="Google Shape;664;p76"/>
          <p:cNvGrpSpPr/>
          <p:nvPr/>
        </p:nvGrpSpPr>
        <p:grpSpPr>
          <a:xfrm>
            <a:off x="6550081" y="1513042"/>
            <a:ext cx="1878275" cy="1846500"/>
            <a:chOff x="7029800" y="1056000"/>
            <a:chExt cx="1878275" cy="1846500"/>
          </a:xfrm>
        </p:grpSpPr>
        <p:sp>
          <p:nvSpPr>
            <p:cNvPr id="665" name="Google Shape;665;p76"/>
            <p:cNvSpPr/>
            <p:nvPr/>
          </p:nvSpPr>
          <p:spPr>
            <a:xfrm>
              <a:off x="7029800" y="1056000"/>
              <a:ext cx="1859700" cy="18465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2B35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2B3547"/>
                  </a:solidFill>
                  <a:latin typeface="Arial"/>
                  <a:ea typeface="Arial"/>
                  <a:cs typeface="Arial"/>
                  <a:sym typeface="Arial"/>
                </a:rPr>
                <a:t>遺址名稱（代號）</a:t>
              </a:r>
              <a:endParaRPr sz="1400" b="0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2B3547"/>
                  </a:solidFill>
                  <a:latin typeface="Arial"/>
                  <a:ea typeface="Arial"/>
                  <a:cs typeface="Arial"/>
                  <a:sym typeface="Arial"/>
                </a:rPr>
                <a:t>出土坑位（TP X）</a:t>
              </a:r>
              <a:endParaRPr sz="1400" b="0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2B3547"/>
                  </a:solidFill>
                  <a:latin typeface="Arial"/>
                  <a:ea typeface="Arial"/>
                  <a:cs typeface="Arial"/>
                  <a:sym typeface="Arial"/>
                </a:rPr>
                <a:t>出土層位（LX）</a:t>
              </a:r>
              <a:endParaRPr sz="1400" b="0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2B3547"/>
                  </a:solidFill>
                  <a:latin typeface="Arial"/>
                  <a:ea typeface="Arial"/>
                  <a:cs typeface="Arial"/>
                  <a:sym typeface="Arial"/>
                </a:rPr>
                <a:t>內容物</a:t>
              </a:r>
              <a:endParaRPr sz="1400" b="0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2B3547"/>
                  </a:solidFill>
                  <a:latin typeface="Arial"/>
                  <a:ea typeface="Arial"/>
                  <a:cs typeface="Arial"/>
                  <a:sym typeface="Arial"/>
                </a:rPr>
                <a:t>日期</a:t>
              </a:r>
              <a:endParaRPr sz="1400" b="0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2B3547"/>
                  </a:solidFill>
                  <a:latin typeface="Arial"/>
                  <a:ea typeface="Arial"/>
                  <a:cs typeface="Arial"/>
                  <a:sym typeface="Arial"/>
                </a:rPr>
                <a:t>細部位置資訊</a:t>
              </a:r>
              <a:endParaRPr sz="1400" b="0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6" name="Google Shape;666;p76"/>
            <p:cNvCxnSpPr/>
            <p:nvPr/>
          </p:nvCxnSpPr>
          <p:spPr>
            <a:xfrm>
              <a:off x="7056175" y="1246500"/>
              <a:ext cx="1851900" cy="13200"/>
            </a:xfrm>
            <a:prstGeom prst="straightConnector1">
              <a:avLst/>
            </a:prstGeom>
            <a:solidFill>
              <a:srgbClr val="FFFFFF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2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  <p:sp>
        <p:nvSpPr>
          <p:cNvPr id="632" name="Google Shape;632;p72"/>
          <p:cNvSpPr/>
          <p:nvPr/>
        </p:nvSpPr>
        <p:spPr>
          <a:xfrm>
            <a:off x="362549" y="402635"/>
            <a:ext cx="2678601" cy="800717"/>
          </a:xfrm>
          <a:prstGeom prst="chevron">
            <a:avLst>
              <a:gd name="adj" fmla="val 40830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測量與紀錄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672;p77">
            <a:extLst>
              <a:ext uri="{FF2B5EF4-FFF2-40B4-BE49-F238E27FC236}">
                <a16:creationId xmlns:a16="http://schemas.microsoft.com/office/drawing/2014/main" id="{9A3440B5-8D37-4EE7-96E9-BE3A4703146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933" y="2486880"/>
            <a:ext cx="2550433" cy="19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73;p77">
            <a:extLst>
              <a:ext uri="{FF2B5EF4-FFF2-40B4-BE49-F238E27FC236}">
                <a16:creationId xmlns:a16="http://schemas.microsoft.com/office/drawing/2014/main" id="{F6D3C0F7-2273-406F-AE10-1333AC1D89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0370" y="2486880"/>
            <a:ext cx="2550433" cy="19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0BA5532-C259-4A51-A6F4-C9A06B3007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260" l="4218" r="99320">
                        <a14:foregroundMark x1="67075" y1="33748" x2="8571" y2="61519"/>
                        <a14:foregroundMark x1="59320" y1="35243" x2="59864" y2="36364"/>
                        <a14:foregroundMark x1="55918" y1="36613" x2="5170" y2="61519"/>
                        <a14:foregroundMark x1="7075" y1="62391" x2="5170" y2="61270"/>
                        <a14:foregroundMark x1="5170" y1="62017" x2="4898" y2="65504"/>
                        <a14:foregroundMark x1="4898" y1="62391" x2="4218" y2="64757"/>
                        <a14:foregroundMark x1="66803" y1="32254" x2="66803" y2="33126"/>
                        <a14:foregroundMark x1="65442" y1="33873" x2="67619" y2="33126"/>
                        <a14:foregroundMark x1="65850" y1="32628" x2="67619" y2="32628"/>
                        <a14:foregroundMark x1="71701" y1="7098" x2="74558" y2="7721"/>
                        <a14:foregroundMark x1="77143" y1="6974" x2="78095" y2="7970"/>
                        <a14:foregroundMark x1="67755" y1="33250" x2="69932" y2="29514"/>
                        <a14:foregroundMark x1="68980" y1="32752" x2="62177" y2="35243"/>
                        <a14:foregroundMark x1="69524" y1="31631" x2="65170" y2="33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636" y="1208600"/>
            <a:ext cx="1466592" cy="16030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E133691-814C-4FFF-AEFB-DBC08A72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0" b="96662" l="3523" r="100000">
                        <a14:foregroundMark x1="44456" y1="46328" x2="44456" y2="46328"/>
                        <a14:foregroundMark x1="64560" y1="47797" x2="64560" y2="47797"/>
                        <a14:foregroundMark x1="60104" y1="57410" x2="60104" y2="57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540"/>
          <a:stretch/>
        </p:blipFill>
        <p:spPr>
          <a:xfrm>
            <a:off x="788060" y="1203352"/>
            <a:ext cx="2050556" cy="155012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CC1BD5B-B1CC-4997-A207-73DEE2180D19}"/>
              </a:ext>
            </a:extLst>
          </p:cNvPr>
          <p:cNvSpPr/>
          <p:nvPr/>
        </p:nvSpPr>
        <p:spPr>
          <a:xfrm>
            <a:off x="2297688" y="1742184"/>
            <a:ext cx="2018678" cy="52377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測量遺物的深度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6A9CA05-1E1A-4009-B770-CED987D322E7}"/>
              </a:ext>
            </a:extLst>
          </p:cNvPr>
          <p:cNvSpPr/>
          <p:nvPr/>
        </p:nvSpPr>
        <p:spPr>
          <a:xfrm>
            <a:off x="5862125" y="1808086"/>
            <a:ext cx="2018678" cy="52377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測量遺物的位置</a:t>
            </a:r>
          </a:p>
        </p:txBody>
      </p:sp>
    </p:spTree>
    <p:extLst>
      <p:ext uri="{BB962C8B-B14F-4D97-AF65-F5344CB8AC3E}">
        <p14:creationId xmlns:p14="http://schemas.microsoft.com/office/powerpoint/2010/main" val="312077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8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  <p:pic>
        <p:nvPicPr>
          <p:cNvPr id="680" name="Google Shape;680;p7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38" y="3359247"/>
            <a:ext cx="1496208" cy="129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CAECDB0-5A41-40FB-A121-C8CD558DA5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46" y="0"/>
            <a:ext cx="2018678" cy="2342664"/>
          </a:xfrm>
          <a:prstGeom prst="rect">
            <a:avLst/>
          </a:prstGeom>
        </p:spPr>
      </p:pic>
      <p:pic>
        <p:nvPicPr>
          <p:cNvPr id="7" name="Google Shape;680;p78">
            <a:extLst>
              <a:ext uri="{FF2B5EF4-FFF2-40B4-BE49-F238E27FC236}">
                <a16:creationId xmlns:a16="http://schemas.microsoft.com/office/drawing/2014/main" id="{92DED78A-45F9-4E63-9D33-BCF96923E15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88460" y="3359247"/>
            <a:ext cx="1773119" cy="1389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4DC3773-21B4-4B41-B713-D08B07EB7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438" y="111528"/>
            <a:ext cx="2355123" cy="211960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2DEDADF-97AC-4315-B52D-3FFCE8EB0F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9863" y="177580"/>
            <a:ext cx="2810001" cy="2165084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7EED1FF3-0B28-458D-8ADE-B7C77AF6972C}"/>
              </a:ext>
            </a:extLst>
          </p:cNvPr>
          <p:cNvSpPr/>
          <p:nvPr/>
        </p:nvSpPr>
        <p:spPr>
          <a:xfrm>
            <a:off x="490246" y="2307138"/>
            <a:ext cx="2018678" cy="82790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畫下坑面、遺物分布的位置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764DE5A-B5E7-4E2B-905C-0BF0CEC088EA}"/>
              </a:ext>
            </a:extLst>
          </p:cNvPr>
          <p:cNvSpPr/>
          <p:nvPr/>
        </p:nvSpPr>
        <p:spPr>
          <a:xfrm>
            <a:off x="3642259" y="2307138"/>
            <a:ext cx="2018678" cy="82790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拍下探坑的樣子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3E3095B-65B4-48AB-AA94-F68E4858C842}"/>
              </a:ext>
            </a:extLst>
          </p:cNvPr>
          <p:cNvSpPr/>
          <p:nvPr/>
        </p:nvSpPr>
        <p:spPr>
          <a:xfrm>
            <a:off x="6569025" y="2307138"/>
            <a:ext cx="2018678" cy="82790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畫下探坑的界牆</a:t>
            </a: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E08FBF20-F8F8-44FD-BE43-1052D9670374}"/>
              </a:ext>
            </a:extLst>
          </p:cNvPr>
          <p:cNvGrpSpPr/>
          <p:nvPr/>
        </p:nvGrpSpPr>
        <p:grpSpPr>
          <a:xfrm>
            <a:off x="6691804" y="3367874"/>
            <a:ext cx="1773119" cy="1273693"/>
            <a:chOff x="6691804" y="3367874"/>
            <a:chExt cx="1773119" cy="1273693"/>
          </a:xfrm>
        </p:grpSpPr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9D70217B-83C3-48A6-BA2B-B1B5C3623D3D}"/>
                </a:ext>
              </a:extLst>
            </p:cNvPr>
            <p:cNvGrpSpPr/>
            <p:nvPr/>
          </p:nvGrpSpPr>
          <p:grpSpPr>
            <a:xfrm>
              <a:off x="6691804" y="3584982"/>
              <a:ext cx="1773119" cy="1056585"/>
              <a:chOff x="6510866" y="3467172"/>
              <a:chExt cx="2150534" cy="1281483"/>
            </a:xfrm>
          </p:grpSpPr>
          <p:sp>
            <p:nvSpPr>
              <p:cNvPr id="11" name="手繪多邊形: 圖案 10">
                <a:extLst>
                  <a:ext uri="{FF2B5EF4-FFF2-40B4-BE49-F238E27FC236}">
                    <a16:creationId xmlns:a16="http://schemas.microsoft.com/office/drawing/2014/main" id="{96E24BC8-63E4-4D47-A989-8A6EA139A9C5}"/>
                  </a:ext>
                </a:extLst>
              </p:cNvPr>
              <p:cNvSpPr/>
              <p:nvPr/>
            </p:nvSpPr>
            <p:spPr>
              <a:xfrm>
                <a:off x="6510866" y="3467172"/>
                <a:ext cx="2122933" cy="173496"/>
              </a:xfrm>
              <a:custGeom>
                <a:avLst/>
                <a:gdLst>
                  <a:gd name="connsiteX0" fmla="*/ 0 w 2167466"/>
                  <a:gd name="connsiteY0" fmla="*/ 93133 h 135467"/>
                  <a:gd name="connsiteX1" fmla="*/ 110066 w 2167466"/>
                  <a:gd name="connsiteY1" fmla="*/ 76200 h 135467"/>
                  <a:gd name="connsiteX2" fmla="*/ 160866 w 2167466"/>
                  <a:gd name="connsiteY2" fmla="*/ 59267 h 135467"/>
                  <a:gd name="connsiteX3" fmla="*/ 186266 w 2167466"/>
                  <a:gd name="connsiteY3" fmla="*/ 42333 h 135467"/>
                  <a:gd name="connsiteX4" fmla="*/ 262466 w 2167466"/>
                  <a:gd name="connsiteY4" fmla="*/ 25400 h 135467"/>
                  <a:gd name="connsiteX5" fmla="*/ 287866 w 2167466"/>
                  <a:gd name="connsiteY5" fmla="*/ 16933 h 135467"/>
                  <a:gd name="connsiteX6" fmla="*/ 355600 w 2167466"/>
                  <a:gd name="connsiteY6" fmla="*/ 0 h 135467"/>
                  <a:gd name="connsiteX7" fmla="*/ 558800 w 2167466"/>
                  <a:gd name="connsiteY7" fmla="*/ 8467 h 135467"/>
                  <a:gd name="connsiteX8" fmla="*/ 592666 w 2167466"/>
                  <a:gd name="connsiteY8" fmla="*/ 16933 h 135467"/>
                  <a:gd name="connsiteX9" fmla="*/ 643466 w 2167466"/>
                  <a:gd name="connsiteY9" fmla="*/ 25400 h 135467"/>
                  <a:gd name="connsiteX10" fmla="*/ 812800 w 2167466"/>
                  <a:gd name="connsiteY10" fmla="*/ 42333 h 135467"/>
                  <a:gd name="connsiteX11" fmla="*/ 880533 w 2167466"/>
                  <a:gd name="connsiteY11" fmla="*/ 59267 h 135467"/>
                  <a:gd name="connsiteX12" fmla="*/ 939800 w 2167466"/>
                  <a:gd name="connsiteY12" fmla="*/ 93133 h 135467"/>
                  <a:gd name="connsiteX13" fmla="*/ 965200 w 2167466"/>
                  <a:gd name="connsiteY13" fmla="*/ 110067 h 135467"/>
                  <a:gd name="connsiteX14" fmla="*/ 1016000 w 2167466"/>
                  <a:gd name="connsiteY14" fmla="*/ 127000 h 135467"/>
                  <a:gd name="connsiteX15" fmla="*/ 1041400 w 2167466"/>
                  <a:gd name="connsiteY15" fmla="*/ 135467 h 135467"/>
                  <a:gd name="connsiteX16" fmla="*/ 1591733 w 2167466"/>
                  <a:gd name="connsiteY16" fmla="*/ 127000 h 135467"/>
                  <a:gd name="connsiteX17" fmla="*/ 1625600 w 2167466"/>
                  <a:gd name="connsiteY17" fmla="*/ 118533 h 135467"/>
                  <a:gd name="connsiteX18" fmla="*/ 1684866 w 2167466"/>
                  <a:gd name="connsiteY18" fmla="*/ 84667 h 135467"/>
                  <a:gd name="connsiteX19" fmla="*/ 1744133 w 2167466"/>
                  <a:gd name="connsiteY19" fmla="*/ 50800 h 135467"/>
                  <a:gd name="connsiteX20" fmla="*/ 1854200 w 2167466"/>
                  <a:gd name="connsiteY20" fmla="*/ 25400 h 135467"/>
                  <a:gd name="connsiteX21" fmla="*/ 2167466 w 2167466"/>
                  <a:gd name="connsiteY21" fmla="*/ 25400 h 13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67466" h="135467">
                    <a:moveTo>
                      <a:pt x="0" y="93133"/>
                    </a:moveTo>
                    <a:cubicBezTo>
                      <a:pt x="31702" y="89171"/>
                      <a:pt x="77241" y="85152"/>
                      <a:pt x="110066" y="76200"/>
                    </a:cubicBezTo>
                    <a:cubicBezTo>
                      <a:pt x="127286" y="71504"/>
                      <a:pt x="160866" y="59267"/>
                      <a:pt x="160866" y="59267"/>
                    </a:cubicBezTo>
                    <a:cubicBezTo>
                      <a:pt x="169333" y="53622"/>
                      <a:pt x="176913" y="46341"/>
                      <a:pt x="186266" y="42333"/>
                    </a:cubicBezTo>
                    <a:cubicBezTo>
                      <a:pt x="198427" y="37121"/>
                      <a:pt x="252832" y="27809"/>
                      <a:pt x="262466" y="25400"/>
                    </a:cubicBezTo>
                    <a:cubicBezTo>
                      <a:pt x="271124" y="23235"/>
                      <a:pt x="279208" y="19097"/>
                      <a:pt x="287866" y="16933"/>
                    </a:cubicBezTo>
                    <a:lnTo>
                      <a:pt x="355600" y="0"/>
                    </a:lnTo>
                    <a:cubicBezTo>
                      <a:pt x="423333" y="2822"/>
                      <a:pt x="491180" y="3637"/>
                      <a:pt x="558800" y="8467"/>
                    </a:cubicBezTo>
                    <a:cubicBezTo>
                      <a:pt x="570406" y="9296"/>
                      <a:pt x="581256" y="14651"/>
                      <a:pt x="592666" y="16933"/>
                    </a:cubicBezTo>
                    <a:cubicBezTo>
                      <a:pt x="609500" y="20300"/>
                      <a:pt x="626499" y="22790"/>
                      <a:pt x="643466" y="25400"/>
                    </a:cubicBezTo>
                    <a:cubicBezTo>
                      <a:pt x="725491" y="38020"/>
                      <a:pt x="708041" y="34275"/>
                      <a:pt x="812800" y="42333"/>
                    </a:cubicBezTo>
                    <a:cubicBezTo>
                      <a:pt x="835378" y="47978"/>
                      <a:pt x="861169" y="46358"/>
                      <a:pt x="880533" y="59267"/>
                    </a:cubicBezTo>
                    <a:cubicBezTo>
                      <a:pt x="942427" y="100529"/>
                      <a:pt x="864592" y="50157"/>
                      <a:pt x="939800" y="93133"/>
                    </a:cubicBezTo>
                    <a:cubicBezTo>
                      <a:pt x="948635" y="98182"/>
                      <a:pt x="955901" y="105934"/>
                      <a:pt x="965200" y="110067"/>
                    </a:cubicBezTo>
                    <a:cubicBezTo>
                      <a:pt x="981511" y="117316"/>
                      <a:pt x="999067" y="121356"/>
                      <a:pt x="1016000" y="127000"/>
                    </a:cubicBezTo>
                    <a:lnTo>
                      <a:pt x="1041400" y="135467"/>
                    </a:lnTo>
                    <a:lnTo>
                      <a:pt x="1591733" y="127000"/>
                    </a:lnTo>
                    <a:cubicBezTo>
                      <a:pt x="1603365" y="126663"/>
                      <a:pt x="1615497" y="124306"/>
                      <a:pt x="1625600" y="118533"/>
                    </a:cubicBezTo>
                    <a:cubicBezTo>
                      <a:pt x="1704063" y="73697"/>
                      <a:pt x="1595813" y="106929"/>
                      <a:pt x="1684866" y="84667"/>
                    </a:cubicBezTo>
                    <a:cubicBezTo>
                      <a:pt x="1711054" y="58479"/>
                      <a:pt x="1697231" y="67855"/>
                      <a:pt x="1744133" y="50800"/>
                    </a:cubicBezTo>
                    <a:cubicBezTo>
                      <a:pt x="1783417" y="36515"/>
                      <a:pt x="1811306" y="26375"/>
                      <a:pt x="1854200" y="25400"/>
                    </a:cubicBezTo>
                    <a:cubicBezTo>
                      <a:pt x="1958595" y="23027"/>
                      <a:pt x="2063044" y="25400"/>
                      <a:pt x="2167466" y="25400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0B4E80CD-7F52-4100-B711-56713447F3A8}"/>
                  </a:ext>
                </a:extLst>
              </p:cNvPr>
              <p:cNvSpPr/>
              <p:nvPr/>
            </p:nvSpPr>
            <p:spPr>
              <a:xfrm>
                <a:off x="6527800" y="3860800"/>
                <a:ext cx="2116667" cy="330200"/>
              </a:xfrm>
              <a:custGeom>
                <a:avLst/>
                <a:gdLst>
                  <a:gd name="connsiteX0" fmla="*/ 0 w 2116667"/>
                  <a:gd name="connsiteY0" fmla="*/ 25400 h 330200"/>
                  <a:gd name="connsiteX1" fmla="*/ 127000 w 2116667"/>
                  <a:gd name="connsiteY1" fmla="*/ 16933 h 330200"/>
                  <a:gd name="connsiteX2" fmla="*/ 152400 w 2116667"/>
                  <a:gd name="connsiteY2" fmla="*/ 8467 h 330200"/>
                  <a:gd name="connsiteX3" fmla="*/ 194733 w 2116667"/>
                  <a:gd name="connsiteY3" fmla="*/ 0 h 330200"/>
                  <a:gd name="connsiteX4" fmla="*/ 711200 w 2116667"/>
                  <a:gd name="connsiteY4" fmla="*/ 8467 h 330200"/>
                  <a:gd name="connsiteX5" fmla="*/ 736600 w 2116667"/>
                  <a:gd name="connsiteY5" fmla="*/ 25400 h 330200"/>
                  <a:gd name="connsiteX6" fmla="*/ 770467 w 2116667"/>
                  <a:gd name="connsiteY6" fmla="*/ 33867 h 330200"/>
                  <a:gd name="connsiteX7" fmla="*/ 829733 w 2116667"/>
                  <a:gd name="connsiteY7" fmla="*/ 67733 h 330200"/>
                  <a:gd name="connsiteX8" fmla="*/ 863600 w 2116667"/>
                  <a:gd name="connsiteY8" fmla="*/ 110067 h 330200"/>
                  <a:gd name="connsiteX9" fmla="*/ 889000 w 2116667"/>
                  <a:gd name="connsiteY9" fmla="*/ 127000 h 330200"/>
                  <a:gd name="connsiteX10" fmla="*/ 939800 w 2116667"/>
                  <a:gd name="connsiteY10" fmla="*/ 186267 h 330200"/>
                  <a:gd name="connsiteX11" fmla="*/ 965200 w 2116667"/>
                  <a:gd name="connsiteY11" fmla="*/ 194733 h 330200"/>
                  <a:gd name="connsiteX12" fmla="*/ 982133 w 2116667"/>
                  <a:gd name="connsiteY12" fmla="*/ 220133 h 330200"/>
                  <a:gd name="connsiteX13" fmla="*/ 1007533 w 2116667"/>
                  <a:gd name="connsiteY13" fmla="*/ 237067 h 330200"/>
                  <a:gd name="connsiteX14" fmla="*/ 1092200 w 2116667"/>
                  <a:gd name="connsiteY14" fmla="*/ 262467 h 330200"/>
                  <a:gd name="connsiteX15" fmla="*/ 1134533 w 2116667"/>
                  <a:gd name="connsiteY15" fmla="*/ 279400 h 330200"/>
                  <a:gd name="connsiteX16" fmla="*/ 1185333 w 2116667"/>
                  <a:gd name="connsiteY16" fmla="*/ 296333 h 330200"/>
                  <a:gd name="connsiteX17" fmla="*/ 1261533 w 2116667"/>
                  <a:gd name="connsiteY17" fmla="*/ 321733 h 330200"/>
                  <a:gd name="connsiteX18" fmla="*/ 1286933 w 2116667"/>
                  <a:gd name="connsiteY18" fmla="*/ 330200 h 330200"/>
                  <a:gd name="connsiteX19" fmla="*/ 1397000 w 2116667"/>
                  <a:gd name="connsiteY19" fmla="*/ 321733 h 330200"/>
                  <a:gd name="connsiteX20" fmla="*/ 1422400 w 2116667"/>
                  <a:gd name="connsiteY20" fmla="*/ 313267 h 330200"/>
                  <a:gd name="connsiteX21" fmla="*/ 1447800 w 2116667"/>
                  <a:gd name="connsiteY21" fmla="*/ 287867 h 330200"/>
                  <a:gd name="connsiteX22" fmla="*/ 1498600 w 2116667"/>
                  <a:gd name="connsiteY22" fmla="*/ 262467 h 330200"/>
                  <a:gd name="connsiteX23" fmla="*/ 1557867 w 2116667"/>
                  <a:gd name="connsiteY23" fmla="*/ 220133 h 330200"/>
                  <a:gd name="connsiteX24" fmla="*/ 1566333 w 2116667"/>
                  <a:gd name="connsiteY24" fmla="*/ 194733 h 330200"/>
                  <a:gd name="connsiteX25" fmla="*/ 1608667 w 2116667"/>
                  <a:gd name="connsiteY25" fmla="*/ 143933 h 330200"/>
                  <a:gd name="connsiteX26" fmla="*/ 1634067 w 2116667"/>
                  <a:gd name="connsiteY26" fmla="*/ 127000 h 330200"/>
                  <a:gd name="connsiteX27" fmla="*/ 1684867 w 2116667"/>
                  <a:gd name="connsiteY27" fmla="*/ 59267 h 330200"/>
                  <a:gd name="connsiteX28" fmla="*/ 1710267 w 2116667"/>
                  <a:gd name="connsiteY28" fmla="*/ 50800 h 330200"/>
                  <a:gd name="connsiteX29" fmla="*/ 2116667 w 2116667"/>
                  <a:gd name="connsiteY29" fmla="*/ 508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16667" h="330200">
                    <a:moveTo>
                      <a:pt x="0" y="25400"/>
                    </a:moveTo>
                    <a:cubicBezTo>
                      <a:pt x="42333" y="22578"/>
                      <a:pt x="84832" y="21618"/>
                      <a:pt x="127000" y="16933"/>
                    </a:cubicBezTo>
                    <a:cubicBezTo>
                      <a:pt x="135870" y="15947"/>
                      <a:pt x="143742" y="10631"/>
                      <a:pt x="152400" y="8467"/>
                    </a:cubicBezTo>
                    <a:cubicBezTo>
                      <a:pt x="166361" y="4977"/>
                      <a:pt x="180622" y="2822"/>
                      <a:pt x="194733" y="0"/>
                    </a:cubicBezTo>
                    <a:cubicBezTo>
                      <a:pt x="366889" y="2822"/>
                      <a:pt x="539210" y="405"/>
                      <a:pt x="711200" y="8467"/>
                    </a:cubicBezTo>
                    <a:cubicBezTo>
                      <a:pt x="721364" y="8943"/>
                      <a:pt x="727247" y="21392"/>
                      <a:pt x="736600" y="25400"/>
                    </a:cubicBezTo>
                    <a:cubicBezTo>
                      <a:pt x="747296" y="29984"/>
                      <a:pt x="759571" y="29781"/>
                      <a:pt x="770467" y="33867"/>
                    </a:cubicBezTo>
                    <a:cubicBezTo>
                      <a:pt x="795019" y="43074"/>
                      <a:pt x="808679" y="53697"/>
                      <a:pt x="829733" y="67733"/>
                    </a:cubicBezTo>
                    <a:cubicBezTo>
                      <a:pt x="842304" y="86589"/>
                      <a:pt x="846368" y="96281"/>
                      <a:pt x="863600" y="110067"/>
                    </a:cubicBezTo>
                    <a:cubicBezTo>
                      <a:pt x="871546" y="116424"/>
                      <a:pt x="880533" y="121356"/>
                      <a:pt x="889000" y="127000"/>
                    </a:cubicBezTo>
                    <a:cubicBezTo>
                      <a:pt x="899834" y="143251"/>
                      <a:pt x="922202" y="180401"/>
                      <a:pt x="939800" y="186267"/>
                    </a:cubicBezTo>
                    <a:lnTo>
                      <a:pt x="965200" y="194733"/>
                    </a:lnTo>
                    <a:cubicBezTo>
                      <a:pt x="970844" y="203200"/>
                      <a:pt x="974938" y="212938"/>
                      <a:pt x="982133" y="220133"/>
                    </a:cubicBezTo>
                    <a:cubicBezTo>
                      <a:pt x="989328" y="227328"/>
                      <a:pt x="998234" y="232934"/>
                      <a:pt x="1007533" y="237067"/>
                    </a:cubicBezTo>
                    <a:cubicBezTo>
                      <a:pt x="1066405" y="263232"/>
                      <a:pt x="1042951" y="246051"/>
                      <a:pt x="1092200" y="262467"/>
                    </a:cubicBezTo>
                    <a:cubicBezTo>
                      <a:pt x="1106618" y="267273"/>
                      <a:pt x="1120250" y="274206"/>
                      <a:pt x="1134533" y="279400"/>
                    </a:cubicBezTo>
                    <a:cubicBezTo>
                      <a:pt x="1151308" y="285500"/>
                      <a:pt x="1168400" y="290689"/>
                      <a:pt x="1185333" y="296333"/>
                    </a:cubicBezTo>
                    <a:lnTo>
                      <a:pt x="1261533" y="321733"/>
                    </a:lnTo>
                    <a:lnTo>
                      <a:pt x="1286933" y="330200"/>
                    </a:lnTo>
                    <a:cubicBezTo>
                      <a:pt x="1323622" y="327378"/>
                      <a:pt x="1360487" y="326297"/>
                      <a:pt x="1397000" y="321733"/>
                    </a:cubicBezTo>
                    <a:cubicBezTo>
                      <a:pt x="1405856" y="320626"/>
                      <a:pt x="1414974" y="318217"/>
                      <a:pt x="1422400" y="313267"/>
                    </a:cubicBezTo>
                    <a:cubicBezTo>
                      <a:pt x="1432363" y="306625"/>
                      <a:pt x="1437837" y="294509"/>
                      <a:pt x="1447800" y="287867"/>
                    </a:cubicBezTo>
                    <a:cubicBezTo>
                      <a:pt x="1515406" y="242796"/>
                      <a:pt x="1428659" y="322416"/>
                      <a:pt x="1498600" y="262467"/>
                    </a:cubicBezTo>
                    <a:cubicBezTo>
                      <a:pt x="1549736" y="218636"/>
                      <a:pt x="1511195" y="235691"/>
                      <a:pt x="1557867" y="220133"/>
                    </a:cubicBezTo>
                    <a:cubicBezTo>
                      <a:pt x="1560689" y="211666"/>
                      <a:pt x="1561905" y="202482"/>
                      <a:pt x="1566333" y="194733"/>
                    </a:cubicBezTo>
                    <a:cubicBezTo>
                      <a:pt x="1573265" y="182601"/>
                      <a:pt x="1594912" y="154937"/>
                      <a:pt x="1608667" y="143933"/>
                    </a:cubicBezTo>
                    <a:cubicBezTo>
                      <a:pt x="1616613" y="137576"/>
                      <a:pt x="1625600" y="132644"/>
                      <a:pt x="1634067" y="127000"/>
                    </a:cubicBezTo>
                    <a:cubicBezTo>
                      <a:pt x="1636873" y="122791"/>
                      <a:pt x="1667462" y="69710"/>
                      <a:pt x="1684867" y="59267"/>
                    </a:cubicBezTo>
                    <a:cubicBezTo>
                      <a:pt x="1692520" y="54675"/>
                      <a:pt x="1701344" y="50975"/>
                      <a:pt x="1710267" y="50800"/>
                    </a:cubicBezTo>
                    <a:cubicBezTo>
                      <a:pt x="1845708" y="48144"/>
                      <a:pt x="1981200" y="50800"/>
                      <a:pt x="2116667" y="50800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F532F242-4681-4B83-BCD6-0FEF82FD7E3B}"/>
                  </a:ext>
                </a:extLst>
              </p:cNvPr>
              <p:cNvSpPr/>
              <p:nvPr/>
            </p:nvSpPr>
            <p:spPr>
              <a:xfrm>
                <a:off x="6527800" y="4297576"/>
                <a:ext cx="2099733" cy="168040"/>
              </a:xfrm>
              <a:custGeom>
                <a:avLst/>
                <a:gdLst>
                  <a:gd name="connsiteX0" fmla="*/ 0 w 1998133"/>
                  <a:gd name="connsiteY0" fmla="*/ 0 h 147616"/>
                  <a:gd name="connsiteX1" fmla="*/ 254000 w 1998133"/>
                  <a:gd name="connsiteY1" fmla="*/ 25400 h 147616"/>
                  <a:gd name="connsiteX2" fmla="*/ 389467 w 1998133"/>
                  <a:gd name="connsiteY2" fmla="*/ 33867 h 147616"/>
                  <a:gd name="connsiteX3" fmla="*/ 448733 w 1998133"/>
                  <a:gd name="connsiteY3" fmla="*/ 42333 h 147616"/>
                  <a:gd name="connsiteX4" fmla="*/ 533400 w 1998133"/>
                  <a:gd name="connsiteY4" fmla="*/ 50800 h 147616"/>
                  <a:gd name="connsiteX5" fmla="*/ 558800 w 1998133"/>
                  <a:gd name="connsiteY5" fmla="*/ 67733 h 147616"/>
                  <a:gd name="connsiteX6" fmla="*/ 635000 w 1998133"/>
                  <a:gd name="connsiteY6" fmla="*/ 84667 h 147616"/>
                  <a:gd name="connsiteX7" fmla="*/ 711200 w 1998133"/>
                  <a:gd name="connsiteY7" fmla="*/ 101600 h 147616"/>
                  <a:gd name="connsiteX8" fmla="*/ 753533 w 1998133"/>
                  <a:gd name="connsiteY8" fmla="*/ 110067 h 147616"/>
                  <a:gd name="connsiteX9" fmla="*/ 778933 w 1998133"/>
                  <a:gd name="connsiteY9" fmla="*/ 118533 h 147616"/>
                  <a:gd name="connsiteX10" fmla="*/ 1185333 w 1998133"/>
                  <a:gd name="connsiteY10" fmla="*/ 127000 h 147616"/>
                  <a:gd name="connsiteX11" fmla="*/ 1210733 w 1998133"/>
                  <a:gd name="connsiteY11" fmla="*/ 135467 h 147616"/>
                  <a:gd name="connsiteX12" fmla="*/ 1490133 w 1998133"/>
                  <a:gd name="connsiteY12" fmla="*/ 135467 h 147616"/>
                  <a:gd name="connsiteX13" fmla="*/ 1524000 w 1998133"/>
                  <a:gd name="connsiteY13" fmla="*/ 118533 h 147616"/>
                  <a:gd name="connsiteX14" fmla="*/ 1574800 w 1998133"/>
                  <a:gd name="connsiteY14" fmla="*/ 84667 h 147616"/>
                  <a:gd name="connsiteX15" fmla="*/ 1600200 w 1998133"/>
                  <a:gd name="connsiteY15" fmla="*/ 67733 h 147616"/>
                  <a:gd name="connsiteX16" fmla="*/ 1625600 w 1998133"/>
                  <a:gd name="connsiteY16" fmla="*/ 59267 h 147616"/>
                  <a:gd name="connsiteX17" fmla="*/ 1684867 w 1998133"/>
                  <a:gd name="connsiteY17" fmla="*/ 33867 h 147616"/>
                  <a:gd name="connsiteX18" fmla="*/ 1998133 w 1998133"/>
                  <a:gd name="connsiteY18" fmla="*/ 33867 h 14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98133" h="147616">
                    <a:moveTo>
                      <a:pt x="0" y="0"/>
                    </a:moveTo>
                    <a:cubicBezTo>
                      <a:pt x="109266" y="21854"/>
                      <a:pt x="40155" y="9753"/>
                      <a:pt x="254000" y="25400"/>
                    </a:cubicBezTo>
                    <a:cubicBezTo>
                      <a:pt x="299123" y="28702"/>
                      <a:pt x="344311" y="31045"/>
                      <a:pt x="389467" y="33867"/>
                    </a:cubicBezTo>
                    <a:cubicBezTo>
                      <a:pt x="409222" y="36689"/>
                      <a:pt x="428914" y="40001"/>
                      <a:pt x="448733" y="42333"/>
                    </a:cubicBezTo>
                    <a:cubicBezTo>
                      <a:pt x="476902" y="45647"/>
                      <a:pt x="505763" y="44422"/>
                      <a:pt x="533400" y="50800"/>
                    </a:cubicBezTo>
                    <a:cubicBezTo>
                      <a:pt x="543315" y="53088"/>
                      <a:pt x="549447" y="63725"/>
                      <a:pt x="558800" y="67733"/>
                    </a:cubicBezTo>
                    <a:cubicBezTo>
                      <a:pt x="570968" y="72948"/>
                      <a:pt x="625356" y="82256"/>
                      <a:pt x="635000" y="84667"/>
                    </a:cubicBezTo>
                    <a:cubicBezTo>
                      <a:pt x="734518" y="109546"/>
                      <a:pt x="540354" y="70536"/>
                      <a:pt x="711200" y="101600"/>
                    </a:cubicBezTo>
                    <a:cubicBezTo>
                      <a:pt x="725358" y="104174"/>
                      <a:pt x="739572" y="106577"/>
                      <a:pt x="753533" y="110067"/>
                    </a:cubicBezTo>
                    <a:cubicBezTo>
                      <a:pt x="762191" y="112231"/>
                      <a:pt x="770015" y="118183"/>
                      <a:pt x="778933" y="118533"/>
                    </a:cubicBezTo>
                    <a:cubicBezTo>
                      <a:pt x="914325" y="123842"/>
                      <a:pt x="1049866" y="124178"/>
                      <a:pt x="1185333" y="127000"/>
                    </a:cubicBezTo>
                    <a:cubicBezTo>
                      <a:pt x="1193800" y="129822"/>
                      <a:pt x="1202075" y="133303"/>
                      <a:pt x="1210733" y="135467"/>
                    </a:cubicBezTo>
                    <a:cubicBezTo>
                      <a:pt x="1309621" y="160188"/>
                      <a:pt x="1353980" y="140329"/>
                      <a:pt x="1490133" y="135467"/>
                    </a:cubicBezTo>
                    <a:cubicBezTo>
                      <a:pt x="1501422" y="129822"/>
                      <a:pt x="1513177" y="125027"/>
                      <a:pt x="1524000" y="118533"/>
                    </a:cubicBezTo>
                    <a:cubicBezTo>
                      <a:pt x="1541451" y="108062"/>
                      <a:pt x="1557867" y="95956"/>
                      <a:pt x="1574800" y="84667"/>
                    </a:cubicBezTo>
                    <a:cubicBezTo>
                      <a:pt x="1583267" y="79022"/>
                      <a:pt x="1590546" y="70951"/>
                      <a:pt x="1600200" y="67733"/>
                    </a:cubicBezTo>
                    <a:lnTo>
                      <a:pt x="1625600" y="59267"/>
                    </a:lnTo>
                    <a:cubicBezTo>
                      <a:pt x="1647687" y="37178"/>
                      <a:pt x="1643758" y="34846"/>
                      <a:pt x="1684867" y="33867"/>
                    </a:cubicBezTo>
                    <a:cubicBezTo>
                      <a:pt x="1789259" y="31382"/>
                      <a:pt x="1893711" y="33867"/>
                      <a:pt x="1998133" y="33867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B77A47E3-5E63-49C5-B529-B49A9F3772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9333" y="4748655"/>
                <a:ext cx="2142067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F030E581-1DDE-4FA6-83DF-116C60F4DA78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>
                <a:off x="6510866" y="3586450"/>
                <a:ext cx="16934" cy="116220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D70F270F-D69C-4242-8022-0C639C6A0348}"/>
                  </a:ext>
                </a:extLst>
              </p:cNvPr>
              <p:cNvCxnSpPr>
                <a:cxnSpLocks/>
                <a:stCxn id="11" idx="21"/>
              </p:cNvCxnSpPr>
              <p:nvPr/>
            </p:nvCxnSpPr>
            <p:spPr>
              <a:xfrm>
                <a:off x="8633799" y="3499702"/>
                <a:ext cx="19134" cy="124895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3FBA9DB1-CD0A-4948-B0DA-BEBD20A40C0C}"/>
                  </a:ext>
                </a:extLst>
              </p:cNvPr>
              <p:cNvSpPr/>
              <p:nvPr/>
            </p:nvSpPr>
            <p:spPr>
              <a:xfrm>
                <a:off x="7209659" y="4084983"/>
                <a:ext cx="90632" cy="44726"/>
              </a:xfrm>
              <a:custGeom>
                <a:avLst/>
                <a:gdLst>
                  <a:gd name="connsiteX0" fmla="*/ 21058 w 90632"/>
                  <a:gd name="connsiteY0" fmla="*/ 0 h 44726"/>
                  <a:gd name="connsiteX1" fmla="*/ 1180 w 90632"/>
                  <a:gd name="connsiteY1" fmla="*/ 24847 h 44726"/>
                  <a:gd name="connsiteX2" fmla="*/ 6150 w 90632"/>
                  <a:gd name="connsiteY2" fmla="*/ 44726 h 44726"/>
                  <a:gd name="connsiteX3" fmla="*/ 90632 w 90632"/>
                  <a:gd name="connsiteY3" fmla="*/ 34787 h 44726"/>
                  <a:gd name="connsiteX4" fmla="*/ 85663 w 90632"/>
                  <a:gd name="connsiteY4" fmla="*/ 9939 h 44726"/>
                  <a:gd name="connsiteX5" fmla="*/ 50876 w 90632"/>
                  <a:gd name="connsiteY5" fmla="*/ 19878 h 44726"/>
                  <a:gd name="connsiteX6" fmla="*/ 21058 w 90632"/>
                  <a:gd name="connsiteY6" fmla="*/ 0 h 44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32" h="44726">
                    <a:moveTo>
                      <a:pt x="21058" y="0"/>
                    </a:moveTo>
                    <a:cubicBezTo>
                      <a:pt x="14432" y="8282"/>
                      <a:pt x="4534" y="14785"/>
                      <a:pt x="1180" y="24847"/>
                    </a:cubicBezTo>
                    <a:cubicBezTo>
                      <a:pt x="-980" y="31327"/>
                      <a:pt x="-639" y="43972"/>
                      <a:pt x="6150" y="44726"/>
                    </a:cubicBezTo>
                    <a:lnTo>
                      <a:pt x="90632" y="34787"/>
                    </a:lnTo>
                    <a:cubicBezTo>
                      <a:pt x="88976" y="26504"/>
                      <a:pt x="92259" y="15216"/>
                      <a:pt x="85663" y="9939"/>
                    </a:cubicBezTo>
                    <a:cubicBezTo>
                      <a:pt x="83826" y="8469"/>
                      <a:pt x="54530" y="18660"/>
                      <a:pt x="50876" y="19878"/>
                    </a:cubicBezTo>
                    <a:lnTo>
                      <a:pt x="21058" y="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E292893B-BC35-4472-83E7-45572032752C}"/>
                  </a:ext>
                </a:extLst>
              </p:cNvPr>
              <p:cNvSpPr/>
              <p:nvPr/>
            </p:nvSpPr>
            <p:spPr>
              <a:xfrm>
                <a:off x="8304143" y="4129709"/>
                <a:ext cx="99392" cy="84482"/>
              </a:xfrm>
              <a:custGeom>
                <a:avLst/>
                <a:gdLst>
                  <a:gd name="connsiteX0" fmla="*/ 99392 w 99392"/>
                  <a:gd name="connsiteY0" fmla="*/ 34787 h 84482"/>
                  <a:gd name="connsiteX1" fmla="*/ 74544 w 99392"/>
                  <a:gd name="connsiteY1" fmla="*/ 9939 h 84482"/>
                  <a:gd name="connsiteX2" fmla="*/ 44727 w 99392"/>
                  <a:gd name="connsiteY2" fmla="*/ 0 h 84482"/>
                  <a:gd name="connsiteX3" fmla="*/ 14909 w 99392"/>
                  <a:gd name="connsiteY3" fmla="*/ 14908 h 84482"/>
                  <a:gd name="connsiteX4" fmla="*/ 0 w 99392"/>
                  <a:gd name="connsiteY4" fmla="*/ 24848 h 84482"/>
                  <a:gd name="connsiteX5" fmla="*/ 24848 w 99392"/>
                  <a:gd name="connsiteY5" fmla="*/ 79513 h 84482"/>
                  <a:gd name="connsiteX6" fmla="*/ 39757 w 99392"/>
                  <a:gd name="connsiteY6" fmla="*/ 84482 h 84482"/>
                  <a:gd name="connsiteX7" fmla="*/ 84483 w 99392"/>
                  <a:gd name="connsiteY7" fmla="*/ 79513 h 84482"/>
                  <a:gd name="connsiteX8" fmla="*/ 94422 w 99392"/>
                  <a:gd name="connsiteY8" fmla="*/ 49695 h 84482"/>
                  <a:gd name="connsiteX9" fmla="*/ 99392 w 99392"/>
                  <a:gd name="connsiteY9" fmla="*/ 34787 h 8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392" h="84482">
                    <a:moveTo>
                      <a:pt x="99392" y="34787"/>
                    </a:moveTo>
                    <a:cubicBezTo>
                      <a:pt x="91109" y="26504"/>
                      <a:pt x="84426" y="16228"/>
                      <a:pt x="74544" y="9939"/>
                    </a:cubicBezTo>
                    <a:cubicBezTo>
                      <a:pt x="65705" y="4314"/>
                      <a:pt x="44727" y="0"/>
                      <a:pt x="44727" y="0"/>
                    </a:cubicBezTo>
                    <a:cubicBezTo>
                      <a:pt x="1990" y="28490"/>
                      <a:pt x="56068" y="-5671"/>
                      <a:pt x="14909" y="14908"/>
                    </a:cubicBezTo>
                    <a:cubicBezTo>
                      <a:pt x="9567" y="17579"/>
                      <a:pt x="4970" y="21535"/>
                      <a:pt x="0" y="24848"/>
                    </a:cubicBezTo>
                    <a:cubicBezTo>
                      <a:pt x="6868" y="52318"/>
                      <a:pt x="2739" y="64774"/>
                      <a:pt x="24848" y="79513"/>
                    </a:cubicBezTo>
                    <a:cubicBezTo>
                      <a:pt x="29207" y="82419"/>
                      <a:pt x="34787" y="82826"/>
                      <a:pt x="39757" y="84482"/>
                    </a:cubicBezTo>
                    <a:cubicBezTo>
                      <a:pt x="54666" y="82826"/>
                      <a:pt x="71828" y="87566"/>
                      <a:pt x="84483" y="79513"/>
                    </a:cubicBezTo>
                    <a:cubicBezTo>
                      <a:pt x="93322" y="73888"/>
                      <a:pt x="87013" y="57103"/>
                      <a:pt x="94422" y="49695"/>
                    </a:cubicBezTo>
                    <a:lnTo>
                      <a:pt x="99392" y="34787"/>
                    </a:lnTo>
                    <a:close/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A1611251-BF76-45EE-817E-65193DAD421A}"/>
                  </a:ext>
                </a:extLst>
              </p:cNvPr>
              <p:cNvSpPr/>
              <p:nvPr/>
            </p:nvSpPr>
            <p:spPr>
              <a:xfrm>
                <a:off x="6704446" y="4079063"/>
                <a:ext cx="113797" cy="75494"/>
              </a:xfrm>
              <a:custGeom>
                <a:avLst/>
                <a:gdLst>
                  <a:gd name="connsiteX0" fmla="*/ 69071 w 113797"/>
                  <a:gd name="connsiteY0" fmla="*/ 5920 h 75494"/>
                  <a:gd name="connsiteX1" fmla="*/ 4467 w 113797"/>
                  <a:gd name="connsiteY1" fmla="*/ 5920 h 75494"/>
                  <a:gd name="connsiteX2" fmla="*/ 24345 w 113797"/>
                  <a:gd name="connsiteY2" fmla="*/ 65554 h 75494"/>
                  <a:gd name="connsiteX3" fmla="*/ 54163 w 113797"/>
                  <a:gd name="connsiteY3" fmla="*/ 75494 h 75494"/>
                  <a:gd name="connsiteX4" fmla="*/ 98889 w 113797"/>
                  <a:gd name="connsiteY4" fmla="*/ 55615 h 75494"/>
                  <a:gd name="connsiteX5" fmla="*/ 113797 w 113797"/>
                  <a:gd name="connsiteY5" fmla="*/ 40707 h 75494"/>
                  <a:gd name="connsiteX6" fmla="*/ 103858 w 113797"/>
                  <a:gd name="connsiteY6" fmla="*/ 25798 h 75494"/>
                  <a:gd name="connsiteX7" fmla="*/ 59132 w 113797"/>
                  <a:gd name="connsiteY7" fmla="*/ 950 h 75494"/>
                  <a:gd name="connsiteX8" fmla="*/ 69071 w 113797"/>
                  <a:gd name="connsiteY8" fmla="*/ 5920 h 7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97" h="75494">
                    <a:moveTo>
                      <a:pt x="69071" y="5920"/>
                    </a:moveTo>
                    <a:cubicBezTo>
                      <a:pt x="59960" y="6748"/>
                      <a:pt x="14074" y="-7805"/>
                      <a:pt x="4467" y="5920"/>
                    </a:cubicBezTo>
                    <a:cubicBezTo>
                      <a:pt x="-7787" y="23426"/>
                      <a:pt x="7263" y="56064"/>
                      <a:pt x="24345" y="65554"/>
                    </a:cubicBezTo>
                    <a:cubicBezTo>
                      <a:pt x="33504" y="70642"/>
                      <a:pt x="54163" y="75494"/>
                      <a:pt x="54163" y="75494"/>
                    </a:cubicBezTo>
                    <a:cubicBezTo>
                      <a:pt x="63015" y="71953"/>
                      <a:pt x="90027" y="61945"/>
                      <a:pt x="98889" y="55615"/>
                    </a:cubicBezTo>
                    <a:cubicBezTo>
                      <a:pt x="104608" y="51530"/>
                      <a:pt x="108828" y="45676"/>
                      <a:pt x="113797" y="40707"/>
                    </a:cubicBezTo>
                    <a:cubicBezTo>
                      <a:pt x="110484" y="35737"/>
                      <a:pt x="108353" y="29731"/>
                      <a:pt x="103858" y="25798"/>
                    </a:cubicBezTo>
                    <a:cubicBezTo>
                      <a:pt x="89053" y="12844"/>
                      <a:pt x="76878" y="5387"/>
                      <a:pt x="59132" y="950"/>
                    </a:cubicBezTo>
                    <a:cubicBezTo>
                      <a:pt x="57525" y="548"/>
                      <a:pt x="78182" y="5092"/>
                      <a:pt x="69071" y="592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DE575BCE-70D3-431C-88B0-C4EC23224529}"/>
                  </a:ext>
                </a:extLst>
              </p:cNvPr>
              <p:cNvSpPr/>
              <p:nvPr/>
            </p:nvSpPr>
            <p:spPr>
              <a:xfrm>
                <a:off x="7871791" y="3811657"/>
                <a:ext cx="59635" cy="10251"/>
              </a:xfrm>
              <a:custGeom>
                <a:avLst/>
                <a:gdLst>
                  <a:gd name="connsiteX0" fmla="*/ 0 w 59635"/>
                  <a:gd name="connsiteY0" fmla="*/ 0 h 10251"/>
                  <a:gd name="connsiteX1" fmla="*/ 24848 w 59635"/>
                  <a:gd name="connsiteY1" fmla="*/ 4969 h 10251"/>
                  <a:gd name="connsiteX2" fmla="*/ 44726 w 59635"/>
                  <a:gd name="connsiteY2" fmla="*/ 9939 h 10251"/>
                  <a:gd name="connsiteX3" fmla="*/ 59635 w 59635"/>
                  <a:gd name="connsiteY3" fmla="*/ 9939 h 1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5" h="10251">
                    <a:moveTo>
                      <a:pt x="0" y="0"/>
                    </a:moveTo>
                    <a:cubicBezTo>
                      <a:pt x="8283" y="1656"/>
                      <a:pt x="16602" y="3137"/>
                      <a:pt x="24848" y="4969"/>
                    </a:cubicBezTo>
                    <a:cubicBezTo>
                      <a:pt x="31515" y="6451"/>
                      <a:pt x="37965" y="8973"/>
                      <a:pt x="44726" y="9939"/>
                    </a:cubicBezTo>
                    <a:cubicBezTo>
                      <a:pt x="49646" y="10642"/>
                      <a:pt x="54665" y="9939"/>
                      <a:pt x="59635" y="9939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910FFEB6-6627-41A9-8A89-C8A8770EE4BD}"/>
                  </a:ext>
                </a:extLst>
              </p:cNvPr>
              <p:cNvSpPr/>
              <p:nvPr/>
            </p:nvSpPr>
            <p:spPr>
              <a:xfrm>
                <a:off x="7051813" y="4611757"/>
                <a:ext cx="64604" cy="19900"/>
              </a:xfrm>
              <a:custGeom>
                <a:avLst/>
                <a:gdLst>
                  <a:gd name="connsiteX0" fmla="*/ 0 w 64604"/>
                  <a:gd name="connsiteY0" fmla="*/ 0 h 19900"/>
                  <a:gd name="connsiteX1" fmla="*/ 29817 w 64604"/>
                  <a:gd name="connsiteY1" fmla="*/ 14908 h 19900"/>
                  <a:gd name="connsiteX2" fmla="*/ 64604 w 64604"/>
                  <a:gd name="connsiteY2" fmla="*/ 19878 h 1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604" h="19900">
                    <a:moveTo>
                      <a:pt x="0" y="0"/>
                    </a:moveTo>
                    <a:cubicBezTo>
                      <a:pt x="9939" y="4969"/>
                      <a:pt x="19374" y="11111"/>
                      <a:pt x="29817" y="14908"/>
                    </a:cubicBezTo>
                    <a:cubicBezTo>
                      <a:pt x="45272" y="20528"/>
                      <a:pt x="51177" y="19878"/>
                      <a:pt x="64604" y="19878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495663F7-A5ED-4D72-95FE-BB212D4928AD}"/>
                </a:ext>
              </a:extLst>
            </p:cNvPr>
            <p:cNvGrpSpPr/>
            <p:nvPr/>
          </p:nvGrpSpPr>
          <p:grpSpPr>
            <a:xfrm>
              <a:off x="8021816" y="3367874"/>
              <a:ext cx="379044" cy="169774"/>
              <a:chOff x="6792325" y="3344380"/>
              <a:chExt cx="379044" cy="169774"/>
            </a:xfrm>
          </p:grpSpPr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339AB250-21A8-4F3F-97F9-E1A2AEC91E6B}"/>
                  </a:ext>
                </a:extLst>
              </p:cNvPr>
              <p:cNvSpPr/>
              <p:nvPr/>
            </p:nvSpPr>
            <p:spPr>
              <a:xfrm>
                <a:off x="6792325" y="3362062"/>
                <a:ext cx="184408" cy="126298"/>
              </a:xfrm>
              <a:custGeom>
                <a:avLst/>
                <a:gdLst>
                  <a:gd name="connsiteX0" fmla="*/ 0 w 184408"/>
                  <a:gd name="connsiteY0" fmla="*/ 88409 h 126298"/>
                  <a:gd name="connsiteX1" fmla="*/ 12630 w 184408"/>
                  <a:gd name="connsiteY1" fmla="*/ 80831 h 126298"/>
                  <a:gd name="connsiteX2" fmla="*/ 40415 w 184408"/>
                  <a:gd name="connsiteY2" fmla="*/ 63149 h 126298"/>
                  <a:gd name="connsiteX3" fmla="*/ 50519 w 184408"/>
                  <a:gd name="connsiteY3" fmla="*/ 55571 h 126298"/>
                  <a:gd name="connsiteX4" fmla="*/ 63149 w 184408"/>
                  <a:gd name="connsiteY4" fmla="*/ 40415 h 126298"/>
                  <a:gd name="connsiteX5" fmla="*/ 73253 w 184408"/>
                  <a:gd name="connsiteY5" fmla="*/ 32837 h 126298"/>
                  <a:gd name="connsiteX6" fmla="*/ 98513 w 184408"/>
                  <a:gd name="connsiteY6" fmla="*/ 15156 h 126298"/>
                  <a:gd name="connsiteX7" fmla="*/ 103565 w 184408"/>
                  <a:gd name="connsiteY7" fmla="*/ 40415 h 126298"/>
                  <a:gd name="connsiteX8" fmla="*/ 111142 w 184408"/>
                  <a:gd name="connsiteY8" fmla="*/ 75779 h 126298"/>
                  <a:gd name="connsiteX9" fmla="*/ 113668 w 184408"/>
                  <a:gd name="connsiteY9" fmla="*/ 93461 h 126298"/>
                  <a:gd name="connsiteX10" fmla="*/ 118720 w 184408"/>
                  <a:gd name="connsiteY10" fmla="*/ 108616 h 126298"/>
                  <a:gd name="connsiteX11" fmla="*/ 123772 w 184408"/>
                  <a:gd name="connsiteY11" fmla="*/ 126298 h 126298"/>
                  <a:gd name="connsiteX12" fmla="*/ 138928 w 184408"/>
                  <a:gd name="connsiteY12" fmla="*/ 106090 h 126298"/>
                  <a:gd name="connsiteX13" fmla="*/ 151558 w 184408"/>
                  <a:gd name="connsiteY13" fmla="*/ 93461 h 126298"/>
                  <a:gd name="connsiteX14" fmla="*/ 159136 w 184408"/>
                  <a:gd name="connsiteY14" fmla="*/ 78305 h 126298"/>
                  <a:gd name="connsiteX15" fmla="*/ 169240 w 184408"/>
                  <a:gd name="connsiteY15" fmla="*/ 60623 h 126298"/>
                  <a:gd name="connsiteX16" fmla="*/ 171766 w 184408"/>
                  <a:gd name="connsiteY16" fmla="*/ 47993 h 126298"/>
                  <a:gd name="connsiteX17" fmla="*/ 176818 w 184408"/>
                  <a:gd name="connsiteY17" fmla="*/ 37889 h 126298"/>
                  <a:gd name="connsiteX18" fmla="*/ 179344 w 184408"/>
                  <a:gd name="connsiteY18" fmla="*/ 20208 h 126298"/>
                  <a:gd name="connsiteX19" fmla="*/ 184395 w 184408"/>
                  <a:gd name="connsiteY19" fmla="*/ 0 h 12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4408" h="126298">
                    <a:moveTo>
                      <a:pt x="0" y="88409"/>
                    </a:moveTo>
                    <a:cubicBezTo>
                      <a:pt x="4210" y="85883"/>
                      <a:pt x="8593" y="83626"/>
                      <a:pt x="12630" y="80831"/>
                    </a:cubicBezTo>
                    <a:cubicBezTo>
                      <a:pt x="38558" y="62880"/>
                      <a:pt x="23714" y="68716"/>
                      <a:pt x="40415" y="63149"/>
                    </a:cubicBezTo>
                    <a:cubicBezTo>
                      <a:pt x="43783" y="60623"/>
                      <a:pt x="47542" y="58548"/>
                      <a:pt x="50519" y="55571"/>
                    </a:cubicBezTo>
                    <a:cubicBezTo>
                      <a:pt x="73906" y="32184"/>
                      <a:pt x="34182" y="65244"/>
                      <a:pt x="63149" y="40415"/>
                    </a:cubicBezTo>
                    <a:cubicBezTo>
                      <a:pt x="66345" y="37675"/>
                      <a:pt x="70124" y="35653"/>
                      <a:pt x="73253" y="32837"/>
                    </a:cubicBezTo>
                    <a:cubicBezTo>
                      <a:pt x="93573" y="14550"/>
                      <a:pt x="80162" y="19744"/>
                      <a:pt x="98513" y="15156"/>
                    </a:cubicBezTo>
                    <a:cubicBezTo>
                      <a:pt x="101231" y="26028"/>
                      <a:pt x="102017" y="28033"/>
                      <a:pt x="103565" y="40415"/>
                    </a:cubicBezTo>
                    <a:cubicBezTo>
                      <a:pt x="107432" y="71357"/>
                      <a:pt x="101875" y="57245"/>
                      <a:pt x="111142" y="75779"/>
                    </a:cubicBezTo>
                    <a:cubicBezTo>
                      <a:pt x="111984" y="81673"/>
                      <a:pt x="112329" y="87660"/>
                      <a:pt x="113668" y="93461"/>
                    </a:cubicBezTo>
                    <a:cubicBezTo>
                      <a:pt x="114865" y="98650"/>
                      <a:pt x="117036" y="103564"/>
                      <a:pt x="118720" y="108616"/>
                    </a:cubicBezTo>
                    <a:cubicBezTo>
                      <a:pt x="122343" y="119486"/>
                      <a:pt x="120601" y="113613"/>
                      <a:pt x="123772" y="126298"/>
                    </a:cubicBezTo>
                    <a:cubicBezTo>
                      <a:pt x="139693" y="99764"/>
                      <a:pt x="123145" y="125028"/>
                      <a:pt x="138928" y="106090"/>
                    </a:cubicBezTo>
                    <a:cubicBezTo>
                      <a:pt x="149452" y="93462"/>
                      <a:pt x="137666" y="102723"/>
                      <a:pt x="151558" y="93461"/>
                    </a:cubicBezTo>
                    <a:cubicBezTo>
                      <a:pt x="156189" y="79567"/>
                      <a:pt x="151301" y="92016"/>
                      <a:pt x="159136" y="78305"/>
                    </a:cubicBezTo>
                    <a:cubicBezTo>
                      <a:pt x="171955" y="55871"/>
                      <a:pt x="156932" y="79086"/>
                      <a:pt x="169240" y="60623"/>
                    </a:cubicBezTo>
                    <a:cubicBezTo>
                      <a:pt x="170082" y="56413"/>
                      <a:pt x="170408" y="52066"/>
                      <a:pt x="171766" y="47993"/>
                    </a:cubicBezTo>
                    <a:cubicBezTo>
                      <a:pt x="172957" y="44421"/>
                      <a:pt x="175827" y="41522"/>
                      <a:pt x="176818" y="37889"/>
                    </a:cubicBezTo>
                    <a:cubicBezTo>
                      <a:pt x="178385" y="32145"/>
                      <a:pt x="178005" y="26009"/>
                      <a:pt x="179344" y="20208"/>
                    </a:cubicBezTo>
                    <a:cubicBezTo>
                      <a:pt x="184927" y="-3989"/>
                      <a:pt x="184395" y="12731"/>
                      <a:pt x="184395" y="0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CA483E68-7563-4126-8ED7-F0EB06283B14}"/>
                  </a:ext>
                </a:extLst>
              </p:cNvPr>
              <p:cNvSpPr/>
              <p:nvPr/>
            </p:nvSpPr>
            <p:spPr>
              <a:xfrm>
                <a:off x="7027240" y="3344380"/>
                <a:ext cx="144129" cy="169774"/>
              </a:xfrm>
              <a:custGeom>
                <a:avLst/>
                <a:gdLst>
                  <a:gd name="connsiteX0" fmla="*/ 0 w 144129"/>
                  <a:gd name="connsiteY0" fmla="*/ 27786 h 169774"/>
                  <a:gd name="connsiteX1" fmla="*/ 10104 w 144129"/>
                  <a:gd name="connsiteY1" fmla="*/ 60623 h 169774"/>
                  <a:gd name="connsiteX2" fmla="*/ 20208 w 144129"/>
                  <a:gd name="connsiteY2" fmla="*/ 93461 h 169774"/>
                  <a:gd name="connsiteX3" fmla="*/ 27785 w 144129"/>
                  <a:gd name="connsiteY3" fmla="*/ 121247 h 169774"/>
                  <a:gd name="connsiteX4" fmla="*/ 30311 w 144129"/>
                  <a:gd name="connsiteY4" fmla="*/ 128824 h 169774"/>
                  <a:gd name="connsiteX5" fmla="*/ 32837 w 144129"/>
                  <a:gd name="connsiteY5" fmla="*/ 143980 h 169774"/>
                  <a:gd name="connsiteX6" fmla="*/ 45467 w 144129"/>
                  <a:gd name="connsiteY6" fmla="*/ 131350 h 169774"/>
                  <a:gd name="connsiteX7" fmla="*/ 55571 w 144129"/>
                  <a:gd name="connsiteY7" fmla="*/ 113669 h 169774"/>
                  <a:gd name="connsiteX8" fmla="*/ 63149 w 144129"/>
                  <a:gd name="connsiteY8" fmla="*/ 106091 h 169774"/>
                  <a:gd name="connsiteX9" fmla="*/ 65675 w 144129"/>
                  <a:gd name="connsiteY9" fmla="*/ 90935 h 169774"/>
                  <a:gd name="connsiteX10" fmla="*/ 75779 w 144129"/>
                  <a:gd name="connsiteY10" fmla="*/ 103565 h 169774"/>
                  <a:gd name="connsiteX11" fmla="*/ 78305 w 144129"/>
                  <a:gd name="connsiteY11" fmla="*/ 113669 h 169774"/>
                  <a:gd name="connsiteX12" fmla="*/ 83357 w 144129"/>
                  <a:gd name="connsiteY12" fmla="*/ 123772 h 169774"/>
                  <a:gd name="connsiteX13" fmla="*/ 88409 w 144129"/>
                  <a:gd name="connsiteY13" fmla="*/ 138928 h 169774"/>
                  <a:gd name="connsiteX14" fmla="*/ 90935 w 144129"/>
                  <a:gd name="connsiteY14" fmla="*/ 146506 h 169774"/>
                  <a:gd name="connsiteX15" fmla="*/ 95987 w 144129"/>
                  <a:gd name="connsiteY15" fmla="*/ 154084 h 169774"/>
                  <a:gd name="connsiteX16" fmla="*/ 103564 w 144129"/>
                  <a:gd name="connsiteY16" fmla="*/ 161662 h 169774"/>
                  <a:gd name="connsiteX17" fmla="*/ 106090 w 144129"/>
                  <a:gd name="connsiteY17" fmla="*/ 169240 h 169774"/>
                  <a:gd name="connsiteX18" fmla="*/ 108616 w 144129"/>
                  <a:gd name="connsiteY18" fmla="*/ 136402 h 169774"/>
                  <a:gd name="connsiteX19" fmla="*/ 111142 w 144129"/>
                  <a:gd name="connsiteY19" fmla="*/ 121247 h 169774"/>
                  <a:gd name="connsiteX20" fmla="*/ 128824 w 144129"/>
                  <a:gd name="connsiteY20" fmla="*/ 103565 h 169774"/>
                  <a:gd name="connsiteX21" fmla="*/ 131350 w 144129"/>
                  <a:gd name="connsiteY21" fmla="*/ 80831 h 169774"/>
                  <a:gd name="connsiteX22" fmla="*/ 133876 w 144129"/>
                  <a:gd name="connsiteY22" fmla="*/ 73253 h 169774"/>
                  <a:gd name="connsiteX23" fmla="*/ 136402 w 144129"/>
                  <a:gd name="connsiteY23" fmla="*/ 58097 h 169774"/>
                  <a:gd name="connsiteX24" fmla="*/ 141454 w 144129"/>
                  <a:gd name="connsiteY24" fmla="*/ 40416 h 169774"/>
                  <a:gd name="connsiteX25" fmla="*/ 143980 w 144129"/>
                  <a:gd name="connsiteY25" fmla="*/ 0 h 16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129" h="169774">
                    <a:moveTo>
                      <a:pt x="0" y="27786"/>
                    </a:moveTo>
                    <a:cubicBezTo>
                      <a:pt x="6023" y="42844"/>
                      <a:pt x="6413" y="42170"/>
                      <a:pt x="10104" y="60623"/>
                    </a:cubicBezTo>
                    <a:cubicBezTo>
                      <a:pt x="15751" y="88860"/>
                      <a:pt x="10393" y="78738"/>
                      <a:pt x="20208" y="93461"/>
                    </a:cubicBezTo>
                    <a:cubicBezTo>
                      <a:pt x="23777" y="111311"/>
                      <a:pt x="21376" y="102020"/>
                      <a:pt x="27785" y="121247"/>
                    </a:cubicBezTo>
                    <a:lnTo>
                      <a:pt x="30311" y="128824"/>
                    </a:lnTo>
                    <a:cubicBezTo>
                      <a:pt x="31153" y="133876"/>
                      <a:pt x="27785" y="143138"/>
                      <a:pt x="32837" y="143980"/>
                    </a:cubicBezTo>
                    <a:cubicBezTo>
                      <a:pt x="38710" y="144959"/>
                      <a:pt x="41546" y="135831"/>
                      <a:pt x="45467" y="131350"/>
                    </a:cubicBezTo>
                    <a:cubicBezTo>
                      <a:pt x="54747" y="120744"/>
                      <a:pt x="46507" y="126357"/>
                      <a:pt x="55571" y="113669"/>
                    </a:cubicBezTo>
                    <a:cubicBezTo>
                      <a:pt x="57647" y="110762"/>
                      <a:pt x="60623" y="108617"/>
                      <a:pt x="63149" y="106091"/>
                    </a:cubicBezTo>
                    <a:cubicBezTo>
                      <a:pt x="63991" y="101039"/>
                      <a:pt x="60653" y="91939"/>
                      <a:pt x="65675" y="90935"/>
                    </a:cubicBezTo>
                    <a:cubicBezTo>
                      <a:pt x="70962" y="89878"/>
                      <a:pt x="73161" y="98852"/>
                      <a:pt x="75779" y="103565"/>
                    </a:cubicBezTo>
                    <a:cubicBezTo>
                      <a:pt x="77465" y="106600"/>
                      <a:pt x="77086" y="110418"/>
                      <a:pt x="78305" y="113669"/>
                    </a:cubicBezTo>
                    <a:cubicBezTo>
                      <a:pt x="79627" y="117194"/>
                      <a:pt x="81959" y="120276"/>
                      <a:pt x="83357" y="123772"/>
                    </a:cubicBezTo>
                    <a:cubicBezTo>
                      <a:pt x="85335" y="128716"/>
                      <a:pt x="86725" y="133876"/>
                      <a:pt x="88409" y="138928"/>
                    </a:cubicBezTo>
                    <a:cubicBezTo>
                      <a:pt x="89251" y="141454"/>
                      <a:pt x="89458" y="144291"/>
                      <a:pt x="90935" y="146506"/>
                    </a:cubicBezTo>
                    <a:cubicBezTo>
                      <a:pt x="92619" y="149032"/>
                      <a:pt x="94044" y="151752"/>
                      <a:pt x="95987" y="154084"/>
                    </a:cubicBezTo>
                    <a:cubicBezTo>
                      <a:pt x="98274" y="156828"/>
                      <a:pt x="101038" y="159136"/>
                      <a:pt x="103564" y="161662"/>
                    </a:cubicBezTo>
                    <a:cubicBezTo>
                      <a:pt x="104406" y="164188"/>
                      <a:pt x="105568" y="171851"/>
                      <a:pt x="106090" y="169240"/>
                    </a:cubicBezTo>
                    <a:cubicBezTo>
                      <a:pt x="108243" y="158475"/>
                      <a:pt x="107467" y="147320"/>
                      <a:pt x="108616" y="136402"/>
                    </a:cubicBezTo>
                    <a:cubicBezTo>
                      <a:pt x="109152" y="131309"/>
                      <a:pt x="109240" y="126002"/>
                      <a:pt x="111142" y="121247"/>
                    </a:cubicBezTo>
                    <a:cubicBezTo>
                      <a:pt x="114510" y="112827"/>
                      <a:pt x="122088" y="108617"/>
                      <a:pt x="128824" y="103565"/>
                    </a:cubicBezTo>
                    <a:cubicBezTo>
                      <a:pt x="129666" y="95987"/>
                      <a:pt x="130097" y="88352"/>
                      <a:pt x="131350" y="80831"/>
                    </a:cubicBezTo>
                    <a:cubicBezTo>
                      <a:pt x="131788" y="78205"/>
                      <a:pt x="133298" y="75852"/>
                      <a:pt x="133876" y="73253"/>
                    </a:cubicBezTo>
                    <a:cubicBezTo>
                      <a:pt x="134987" y="68253"/>
                      <a:pt x="135398" y="63119"/>
                      <a:pt x="136402" y="58097"/>
                    </a:cubicBezTo>
                    <a:cubicBezTo>
                      <a:pt x="137988" y="50166"/>
                      <a:pt x="139046" y="47639"/>
                      <a:pt x="141454" y="40416"/>
                    </a:cubicBezTo>
                    <a:cubicBezTo>
                      <a:pt x="145052" y="15232"/>
                      <a:pt x="143980" y="28688"/>
                      <a:pt x="143980" y="0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9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  <p:sp>
        <p:nvSpPr>
          <p:cNvPr id="688" name="Google Shape;688;p79"/>
          <p:cNvSpPr txBox="1"/>
          <p:nvPr/>
        </p:nvSpPr>
        <p:spPr>
          <a:xfrm>
            <a:off x="636240" y="698675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 dirty="0">
                <a:solidFill>
                  <a:schemeClr val="lt1"/>
                </a:solidFill>
              </a:rPr>
              <a:t>字牌</a:t>
            </a:r>
            <a:r>
              <a:rPr lang="zh-TW" altLang="en-US" sz="3000" b="1" dirty="0">
                <a:solidFill>
                  <a:schemeClr val="lt1"/>
                </a:solidFill>
              </a:rPr>
              <a:t>與坑邊配件的</a:t>
            </a:r>
            <a:r>
              <a:rPr lang="zh-TW" sz="3000" b="1" dirty="0">
                <a:solidFill>
                  <a:schemeClr val="lt1"/>
                </a:solidFill>
              </a:rPr>
              <a:t>解密</a:t>
            </a:r>
            <a:endParaRPr sz="3000" b="1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987C10E-7041-42B0-9788-6E698C546865}"/>
              </a:ext>
            </a:extLst>
          </p:cNvPr>
          <p:cNvGrpSpPr/>
          <p:nvPr/>
        </p:nvGrpSpPr>
        <p:grpSpPr>
          <a:xfrm>
            <a:off x="436003" y="1348153"/>
            <a:ext cx="8548254" cy="3585314"/>
            <a:chOff x="436003" y="1348153"/>
            <a:chExt cx="8548254" cy="358531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77681FB3-45FF-476D-8769-F5EA23F4C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73" b="89893" l="8954" r="90291">
                          <a14:foregroundMark x1="8954" y1="65636" x2="9601" y2="76100"/>
                          <a14:foregroundMark x1="76591" y1="5232" x2="75944" y2="17241"/>
                          <a14:foregroundMark x1="77670" y1="2973" x2="77670" y2="2973"/>
                          <a14:foregroundMark x1="90291" y1="66350" x2="89860" y2="795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5437" y="1348153"/>
              <a:ext cx="3951157" cy="3585314"/>
            </a:xfrm>
            <a:prstGeom prst="rect">
              <a:avLst/>
            </a:prstGeom>
          </p:spPr>
        </p:pic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DE33C75A-6B86-4C47-A0A5-24DE73E91858}"/>
                </a:ext>
              </a:extLst>
            </p:cNvPr>
            <p:cNvSpPr txBox="1"/>
            <p:nvPr/>
          </p:nvSpPr>
          <p:spPr>
            <a:xfrm>
              <a:off x="436003" y="1416621"/>
              <a:ext cx="23107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>
                  <a:solidFill>
                    <a:schemeClr val="bg1"/>
                  </a:solidFill>
                </a:rPr>
                <a:t>木樁與水線－做為坑內遺物位置和深度測量的基準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585C6EA-9D5A-468D-BBD1-ACB6BE0A0884}"/>
                </a:ext>
              </a:extLst>
            </p:cNvPr>
            <p:cNvSpPr txBox="1"/>
            <p:nvPr/>
          </p:nvSpPr>
          <p:spPr>
            <a:xfrm>
              <a:off x="436003" y="2619268"/>
              <a:ext cx="2310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>
                  <a:solidFill>
                    <a:schemeClr val="bg1"/>
                  </a:solidFill>
                </a:rPr>
                <a:t>紅白標竿－一段</a:t>
              </a:r>
              <a:r>
                <a:rPr lang="en-US" altLang="zh-TW" sz="1800" b="1" dirty="0">
                  <a:solidFill>
                    <a:schemeClr val="bg1"/>
                  </a:solidFill>
                </a:rPr>
                <a:t>20</a:t>
              </a:r>
              <a:r>
                <a:rPr lang="zh-TW" altLang="en-US" sz="1800" b="1" dirty="0">
                  <a:solidFill>
                    <a:schemeClr val="bg1"/>
                  </a:solidFill>
                </a:rPr>
                <a:t>公分，標示長度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018F83D-2BD6-461F-8393-BC4B9329AD29}"/>
                </a:ext>
              </a:extLst>
            </p:cNvPr>
            <p:cNvSpPr txBox="1"/>
            <p:nvPr/>
          </p:nvSpPr>
          <p:spPr>
            <a:xfrm>
              <a:off x="436003" y="3673985"/>
              <a:ext cx="2310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>
                  <a:solidFill>
                    <a:schemeClr val="bg1"/>
                  </a:solidFill>
                </a:rPr>
                <a:t>指北－標示北方</a:t>
              </a: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79508CC-255B-4DCB-923C-FCFC68F8CD97}"/>
                </a:ext>
              </a:extLst>
            </p:cNvPr>
            <p:cNvSpPr txBox="1"/>
            <p:nvPr/>
          </p:nvSpPr>
          <p:spPr>
            <a:xfrm>
              <a:off x="6759631" y="1533956"/>
              <a:ext cx="222462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>
                  <a:solidFill>
                    <a:schemeClr val="bg1"/>
                  </a:solidFill>
                </a:rPr>
                <a:t>字牌－標示探坑的身分，標示內容包含：</a:t>
              </a:r>
              <a:endParaRPr lang="en-US" altLang="zh-TW" sz="1800" b="1" dirty="0">
                <a:solidFill>
                  <a:schemeClr val="bg1"/>
                </a:solidFill>
              </a:endParaRPr>
            </a:p>
            <a:p>
              <a:r>
                <a:rPr lang="en-US" altLang="zh-TW" sz="1800" b="1" dirty="0">
                  <a:solidFill>
                    <a:schemeClr val="bg1"/>
                  </a:solidFill>
                </a:rPr>
                <a:t>1.</a:t>
              </a:r>
              <a:r>
                <a:rPr lang="zh-TW" altLang="en-US" sz="1800" b="1" dirty="0">
                  <a:solidFill>
                    <a:schemeClr val="bg1"/>
                  </a:solidFill>
                </a:rPr>
                <a:t>遺址名稱</a:t>
              </a:r>
              <a:endParaRPr lang="en-US" altLang="zh-TW" sz="1800" b="1" dirty="0">
                <a:solidFill>
                  <a:schemeClr val="bg1"/>
                </a:solidFill>
              </a:endParaRPr>
            </a:p>
            <a:p>
              <a:r>
                <a:rPr lang="en-US" altLang="zh-TW" sz="1800" b="1" dirty="0">
                  <a:solidFill>
                    <a:schemeClr val="bg1"/>
                  </a:solidFill>
                </a:rPr>
                <a:t>2.</a:t>
              </a:r>
              <a:r>
                <a:rPr lang="zh-TW" altLang="en-US" sz="1800" b="1" dirty="0">
                  <a:solidFill>
                    <a:schemeClr val="bg1"/>
                  </a:solidFill>
                </a:rPr>
                <a:t>探坑編號</a:t>
              </a:r>
              <a:endParaRPr lang="en-US" altLang="zh-TW" sz="1800" b="1" dirty="0">
                <a:solidFill>
                  <a:schemeClr val="bg1"/>
                </a:solidFill>
              </a:endParaRPr>
            </a:p>
            <a:p>
              <a:r>
                <a:rPr lang="en-US" altLang="zh-TW" sz="1800" b="1" dirty="0">
                  <a:solidFill>
                    <a:schemeClr val="bg1"/>
                  </a:solidFill>
                </a:rPr>
                <a:t>3.</a:t>
              </a:r>
              <a:r>
                <a:rPr lang="zh-TW" altLang="en-US" sz="1800" b="1" dirty="0">
                  <a:solidFill>
                    <a:schemeClr val="bg1"/>
                  </a:solidFill>
                </a:rPr>
                <a:t>層位</a:t>
              </a:r>
              <a:endParaRPr lang="en-US" altLang="zh-TW" sz="1800" b="1" dirty="0">
                <a:solidFill>
                  <a:schemeClr val="bg1"/>
                </a:solidFill>
              </a:endParaRPr>
            </a:p>
            <a:p>
              <a:r>
                <a:rPr lang="en-US" altLang="zh-TW" sz="1800" b="1" dirty="0">
                  <a:solidFill>
                    <a:schemeClr val="bg1"/>
                  </a:solidFill>
                </a:rPr>
                <a:t>4.</a:t>
              </a:r>
              <a:r>
                <a:rPr lang="zh-TW" altLang="en-US" sz="1800" b="1" dirty="0">
                  <a:solidFill>
                    <a:schemeClr val="bg1"/>
                  </a:solidFill>
                </a:rPr>
                <a:t>發掘日期</a:t>
              </a:r>
              <a:endParaRPr lang="en-US" altLang="zh-TW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48984A6A-9FCD-4F24-AEB5-72C9315C9E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5326" y="1653309"/>
              <a:ext cx="2571767" cy="204856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93F2C603-652A-403C-8889-3DE016BFE4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9173" y="2771478"/>
              <a:ext cx="764466" cy="184666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11A334D6-5D83-442B-9CA4-F49FB85949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1136" y="3081552"/>
              <a:ext cx="1581884" cy="787905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9A1D7900-00D0-48B8-8751-B0E6CECC7B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1209" y="1822481"/>
              <a:ext cx="2716134" cy="1462855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0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  <p:sp>
        <p:nvSpPr>
          <p:cNvPr id="696" name="Google Shape;696;p80"/>
          <p:cNvSpPr txBox="1"/>
          <p:nvPr/>
        </p:nvSpPr>
        <p:spPr>
          <a:xfrm>
            <a:off x="456175" y="414450"/>
            <a:ext cx="7568700" cy="13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如何記錄才能將在探坑所見傳遞給其他人？</a:t>
            </a:r>
            <a:endParaRPr sz="2800" b="1" i="0" u="none" strike="noStrike" cap="non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為什麼要將探坑所見傳遞給其他人？</a:t>
            </a:r>
            <a:endParaRPr sz="2800" b="1" i="0" u="none" strike="noStrike" cap="non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D6A8512-AD6A-40D2-8AAE-3E9963D0F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2" b="96774" l="2636" r="97199">
                        <a14:foregroundMark x1="24547" y1="46909" x2="24547" y2="46909"/>
                        <a14:foregroundMark x1="11367" y1="49866" x2="11367" y2="49866"/>
                        <a14:foregroundMark x1="18287" y1="56048" x2="18287" y2="56048"/>
                        <a14:foregroundMark x1="23229" y1="59543" x2="23229" y2="59543"/>
                        <a14:foregroundMark x1="32455" y1="64516" x2="32455" y2="64516"/>
                        <a14:foregroundMark x1="48270" y1="64516" x2="48270" y2="64516"/>
                        <a14:foregroundMark x1="58320" y1="59274" x2="58320" y2="59274"/>
                        <a14:foregroundMark x1="35255" y1="52016" x2="35255" y2="52016"/>
                        <a14:foregroundMark x1="42998" y1="56989" x2="42998" y2="56989"/>
                        <a14:foregroundMark x1="16310" y1="47581" x2="16310" y2="47581"/>
                        <a14:foregroundMark x1="20923" y1="52285" x2="20923" y2="52285"/>
                        <a14:foregroundMark x1="27512" y1="53226" x2="27512" y2="53226"/>
                        <a14:foregroundMark x1="16804" y1="50134" x2="16804" y2="50134"/>
                        <a14:foregroundMark x1="9390" y1="47849" x2="9390" y2="47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468">
            <a:off x="6786098" y="1727996"/>
            <a:ext cx="2477552" cy="3034301"/>
          </a:xfrm>
          <a:prstGeom prst="rect">
            <a:avLst/>
          </a:prstGeom>
        </p:spPr>
      </p:pic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A6917D57-7249-4D64-BE83-69CFD4C2E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829829"/>
              </p:ext>
            </p:extLst>
          </p:nvPr>
        </p:nvGraphicFramePr>
        <p:xfrm>
          <a:off x="570070" y="1669167"/>
          <a:ext cx="6136440" cy="3180208"/>
        </p:xfrm>
        <a:graphic>
          <a:graphicData uri="http://schemas.openxmlformats.org/drawingml/2006/table">
            <a:tbl>
              <a:tblPr firstRow="1" bandRow="1">
                <a:tableStyleId>{5CBF9CC4-7068-4D26-AB6E-654263C29B82}</a:tableStyleId>
              </a:tblPr>
              <a:tblGrid>
                <a:gridCol w="3068220">
                  <a:extLst>
                    <a:ext uri="{9D8B030D-6E8A-4147-A177-3AD203B41FA5}">
                      <a16:colId xmlns:a16="http://schemas.microsoft.com/office/drawing/2014/main" val="2205684640"/>
                    </a:ext>
                  </a:extLst>
                </a:gridCol>
                <a:gridCol w="3068220">
                  <a:extLst>
                    <a:ext uri="{9D8B030D-6E8A-4147-A177-3AD203B41FA5}">
                      <a16:colId xmlns:a16="http://schemas.microsoft.com/office/drawing/2014/main" val="953771677"/>
                    </a:ext>
                  </a:extLst>
                </a:gridCol>
              </a:tblGrid>
              <a:tr h="320645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遺址：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發掘日期：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090091"/>
                  </a:ext>
                </a:extLst>
              </a:tr>
              <a:tr h="320645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地點：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天氣：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09672"/>
                  </a:ext>
                </a:extLst>
              </a:tr>
              <a:tr h="320645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紀錄者：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發掘者：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51102"/>
                  </a:ext>
                </a:extLst>
              </a:tr>
              <a:tr h="320645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坑號：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層位：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784297"/>
                  </a:ext>
                </a:extLst>
              </a:tr>
              <a:tr h="320645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起始深度：開始發掘距標準點的深度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結束深度：結束發掘距標準點的深度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59232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土質：土的質地變化</a:t>
                      </a:r>
                      <a:endParaRPr lang="en-US" altLang="zh-TW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土色</a:t>
                      </a:r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：</a:t>
                      </a:r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土的顏色變化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424272"/>
                  </a:ext>
                </a:extLst>
              </a:tr>
              <a:tr h="1272183">
                <a:tc gridSpan="2"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紀錄：</a:t>
                      </a:r>
                      <a:endParaRPr lang="en-US" altLang="zh-TW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altLang="zh-TW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</a:t>
                      </a:r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遺物種類與數量</a:t>
                      </a:r>
                      <a:endParaRPr lang="en-US" altLang="zh-TW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</a:t>
                      </a:r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紀錄遺物出土的位置和深度</a:t>
                      </a:r>
                      <a:endParaRPr lang="en-US" altLang="zh-TW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altLang="zh-TW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</a:t>
                      </a:r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描述發掘過程所發生的狀況和事件</a:t>
                      </a:r>
                      <a:endParaRPr lang="en-US" altLang="zh-TW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altLang="zh-TW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4.</a:t>
                      </a:r>
                      <a:r>
                        <a:rPr lang="zh-TW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觀察遺物出土的位置，推測這些東西是什麼？發生了什麼事？</a:t>
                      </a:r>
                      <a:endParaRPr lang="en-US" altLang="zh-TW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4442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2"/>
          <p:cNvSpPr txBox="1">
            <a:spLocks noGrp="1"/>
          </p:cNvSpPr>
          <p:nvPr>
            <p:ph type="body" idx="1"/>
          </p:nvPr>
        </p:nvSpPr>
        <p:spPr>
          <a:xfrm>
            <a:off x="800250" y="2275075"/>
            <a:ext cx="75705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dirty="0">
                <a:latin typeface="Arial"/>
                <a:ea typeface="Arial"/>
                <a:cs typeface="Arial"/>
                <a:sym typeface="Arial"/>
              </a:rPr>
              <a:t>考古遺址和其中的遺物、遺跡</a:t>
            </a:r>
            <a:endParaRPr sz="2800"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200" dirty="0">
                <a:latin typeface="Arial"/>
                <a:ea typeface="Arial"/>
                <a:cs typeface="Arial"/>
                <a:sym typeface="Arial"/>
              </a:rPr>
              <a:t>不像地面上的古蹟容易見得、看完還能在保留在原地</a:t>
            </a:r>
            <a:endParaRPr sz="2800"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200" dirty="0">
                <a:latin typeface="Arial"/>
                <a:ea typeface="Arial"/>
                <a:cs typeface="Arial"/>
                <a:sym typeface="Arial"/>
              </a:rPr>
              <a:t>考古遺址的內涵只有在發掘當下能完整看見</a:t>
            </a:r>
            <a:endParaRPr sz="2800"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200" dirty="0">
                <a:latin typeface="Arial"/>
                <a:ea typeface="Arial"/>
                <a:cs typeface="Arial"/>
                <a:sym typeface="Arial"/>
              </a:rPr>
              <a:t>發掘完也就此消失</a:t>
            </a:r>
            <a:endParaRPr sz="2800"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200" dirty="0">
                <a:latin typeface="Arial"/>
                <a:ea typeface="Arial"/>
                <a:cs typeface="Arial"/>
                <a:sym typeface="Arial"/>
              </a:rPr>
              <a:t>因此需要詳實的記錄，讓其他人也有機會能接近、研究</a:t>
            </a:r>
            <a:endParaRPr sz="2800"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2" name="Google Shape;712;p82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3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  <p:sp>
        <p:nvSpPr>
          <p:cNvPr id="718" name="Google Shape;718;p83"/>
          <p:cNvSpPr txBox="1"/>
          <p:nvPr/>
        </p:nvSpPr>
        <p:spPr>
          <a:xfrm>
            <a:off x="1591705" y="2127268"/>
            <a:ext cx="6237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3000" b="1" i="0" u="none" strike="noStrike" cap="none" dirty="0">
                <a:solidFill>
                  <a:srgbClr val="2B35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考古發掘體驗箱</a:t>
            </a:r>
            <a:endParaRPr sz="2400" b="0" i="0" u="none" strike="noStrike" cap="none" dirty="0">
              <a:solidFill>
                <a:srgbClr val="EDF0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5B067A1-34E2-4824-9DE3-554F096089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</a:t>
            </a:fld>
            <a:endParaRPr lang="zh-TW" altLang="en-US"/>
          </a:p>
        </p:txBody>
      </p:sp>
      <p:sp>
        <p:nvSpPr>
          <p:cNvPr id="3" name="Google Shape;566;p65">
            <a:extLst>
              <a:ext uri="{FF2B5EF4-FFF2-40B4-BE49-F238E27FC236}">
                <a16:creationId xmlns:a16="http://schemas.microsoft.com/office/drawing/2014/main" id="{4AC2897E-C551-48C2-BFEC-CD9B59FCAC72}"/>
              </a:ext>
            </a:extLst>
          </p:cNvPr>
          <p:cNvSpPr txBox="1">
            <a:spLocks/>
          </p:cNvSpPr>
          <p:nvPr/>
        </p:nvSpPr>
        <p:spPr>
          <a:xfrm>
            <a:off x="719730" y="738372"/>
            <a:ext cx="7704540" cy="366675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ct val="142857"/>
            </a:pPr>
            <a:r>
              <a:rPr lang="zh-TW" altLang="en-US" sz="2800" b="1" dirty="0">
                <a:solidFill>
                  <a:schemeClr val="bg1"/>
                </a:solidFill>
              </a:rPr>
              <a:t>除了歷史文獻，</a:t>
            </a:r>
            <a:endParaRPr lang="zh-TW" altLang="en-US" sz="2800" b="1" dirty="0">
              <a:solidFill>
                <a:schemeClr val="bg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algn="ctr">
              <a:spcBef>
                <a:spcPts val="1000"/>
              </a:spcBef>
              <a:buSzPct val="142857"/>
            </a:pPr>
            <a:r>
              <a:rPr lang="zh-TW" altLang="en-US" sz="2800" b="1" dirty="0">
                <a:solidFill>
                  <a:schemeClr val="bg1"/>
                </a:solidFill>
              </a:rPr>
              <a:t>人們生活所留下的遺物、遺跡和其他生物遺留</a:t>
            </a:r>
            <a:endParaRPr lang="zh-TW" altLang="en-US" sz="2800" b="1" dirty="0">
              <a:solidFill>
                <a:schemeClr val="bg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algn="ctr">
              <a:spcBef>
                <a:spcPts val="1000"/>
              </a:spcBef>
              <a:buSzPct val="142857"/>
            </a:pPr>
            <a:r>
              <a:rPr lang="zh-TW" altLang="en-US" sz="2800" b="1" dirty="0">
                <a:solidFill>
                  <a:schemeClr val="bg1"/>
                </a:solidFill>
              </a:rPr>
              <a:t>也是我們了解過去的線索，</a:t>
            </a:r>
            <a:endParaRPr lang="zh-TW" altLang="en-US" sz="2800" b="1" dirty="0">
              <a:solidFill>
                <a:schemeClr val="bg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algn="ctr">
              <a:spcBef>
                <a:spcPts val="1000"/>
              </a:spcBef>
              <a:buSzPct val="142857"/>
            </a:pPr>
            <a:r>
              <a:rPr lang="zh-TW" altLang="en-US" sz="2800" b="1" dirty="0">
                <a:solidFill>
                  <a:schemeClr val="bg1"/>
                </a:solidFill>
              </a:rPr>
              <a:t>這些線索可以透過</a:t>
            </a:r>
            <a:r>
              <a:rPr lang="zh-TW" altLang="en-US" sz="2800" b="1" dirty="0">
                <a:solidFill>
                  <a:schemeClr val="tx1"/>
                </a:solidFill>
                <a:highlight>
                  <a:srgbClr val="CBC6C2"/>
                </a:highlight>
              </a:rPr>
              <a:t>考古發掘</a:t>
            </a:r>
            <a:r>
              <a:rPr lang="zh-TW" altLang="en-US" sz="2800" b="1" dirty="0">
                <a:solidFill>
                  <a:schemeClr val="bg1"/>
                </a:solidFill>
              </a:rPr>
              <a:t>而來</a:t>
            </a:r>
            <a:endParaRPr lang="zh-TW" altLang="en-US" sz="2800" b="1" dirty="0">
              <a:solidFill>
                <a:schemeClr val="bg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93194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20B4585-8513-432F-ABD3-30502AC277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20</a:t>
            </a:fld>
            <a:endParaRPr lang="zh-TW" altLang="en-US"/>
          </a:p>
        </p:txBody>
      </p:sp>
      <p:sp>
        <p:nvSpPr>
          <p:cNvPr id="3" name="Google Shape;632;p72">
            <a:extLst>
              <a:ext uri="{FF2B5EF4-FFF2-40B4-BE49-F238E27FC236}">
                <a16:creationId xmlns:a16="http://schemas.microsoft.com/office/drawing/2014/main" id="{B3ADFAA2-BE49-4E13-91B0-E6DEA5297FD5}"/>
              </a:ext>
            </a:extLst>
          </p:cNvPr>
          <p:cNvSpPr/>
          <p:nvPr/>
        </p:nvSpPr>
        <p:spPr>
          <a:xfrm>
            <a:off x="216245" y="290496"/>
            <a:ext cx="3837865" cy="630637"/>
          </a:xfrm>
          <a:prstGeom prst="chevron">
            <a:avLst>
              <a:gd name="adj" fmla="val 40830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開始之前</a:t>
            </a:r>
            <a:r>
              <a:rPr lang="zh-TW" altLang="en-US" sz="2000" b="1" dirty="0"/>
              <a:t>：</a:t>
            </a: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填寫發掘紀錄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05D0B83C-B739-470F-851E-2538F5AEAA02}"/>
              </a:ext>
            </a:extLst>
          </p:cNvPr>
          <p:cNvGrpSpPr/>
          <p:nvPr/>
        </p:nvGrpSpPr>
        <p:grpSpPr>
          <a:xfrm>
            <a:off x="307430" y="1144471"/>
            <a:ext cx="5791221" cy="3807812"/>
            <a:chOff x="1613916" y="850392"/>
            <a:chExt cx="6368716" cy="4187524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C376FEE-6A7C-442B-8975-21CAA4F70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3916" y="950976"/>
              <a:ext cx="6368716" cy="4086940"/>
            </a:xfrm>
            <a:prstGeom prst="rect">
              <a:avLst/>
            </a:prstGeom>
          </p:spPr>
        </p:pic>
        <p:sp>
          <p:nvSpPr>
            <p:cNvPr id="9" name="手繪多邊形: 圖案 8">
              <a:extLst>
                <a:ext uri="{FF2B5EF4-FFF2-40B4-BE49-F238E27FC236}">
                  <a16:creationId xmlns:a16="http://schemas.microsoft.com/office/drawing/2014/main" id="{2FD4BB41-DE23-48B1-A7AA-DD0F17E4CE11}"/>
                </a:ext>
              </a:extLst>
            </p:cNvPr>
            <p:cNvSpPr/>
            <p:nvPr/>
          </p:nvSpPr>
          <p:spPr>
            <a:xfrm>
              <a:off x="1613916" y="1380744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EB34E46B-E1D3-4003-B878-C214C59E4EB9}"/>
                </a:ext>
              </a:extLst>
            </p:cNvPr>
            <p:cNvSpPr/>
            <p:nvPr/>
          </p:nvSpPr>
          <p:spPr>
            <a:xfrm>
              <a:off x="1613916" y="1810512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95124BE6-C6BA-4B65-8C62-E05AC30C63F1}"/>
                </a:ext>
              </a:extLst>
            </p:cNvPr>
            <p:cNvSpPr/>
            <p:nvPr/>
          </p:nvSpPr>
          <p:spPr>
            <a:xfrm>
              <a:off x="4697690" y="1380744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13D14A72-BBE6-400B-A49F-D694C2F14D76}"/>
                </a:ext>
              </a:extLst>
            </p:cNvPr>
            <p:cNvSpPr/>
            <p:nvPr/>
          </p:nvSpPr>
          <p:spPr>
            <a:xfrm>
              <a:off x="4697690" y="1810512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4A5E4CE9-0C36-4513-8763-D34CB2EFDDF1}"/>
                </a:ext>
              </a:extLst>
            </p:cNvPr>
            <p:cNvSpPr/>
            <p:nvPr/>
          </p:nvSpPr>
          <p:spPr>
            <a:xfrm>
              <a:off x="1613916" y="2260854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CC422450-5CBF-4083-BBD4-90B8BC218994}"/>
                </a:ext>
              </a:extLst>
            </p:cNvPr>
            <p:cNvSpPr/>
            <p:nvPr/>
          </p:nvSpPr>
          <p:spPr>
            <a:xfrm>
              <a:off x="1613916" y="2613827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07DAE276-6F42-446B-A6D5-4BF0622B2E7E}"/>
                </a:ext>
              </a:extLst>
            </p:cNvPr>
            <p:cNvSpPr/>
            <p:nvPr/>
          </p:nvSpPr>
          <p:spPr>
            <a:xfrm>
              <a:off x="1613916" y="2994446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EDEF5344-BCA0-4C3F-8363-C116DE5ACA1B}"/>
                </a:ext>
              </a:extLst>
            </p:cNvPr>
            <p:cNvSpPr/>
            <p:nvPr/>
          </p:nvSpPr>
          <p:spPr>
            <a:xfrm>
              <a:off x="4697690" y="2992053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3B1C1B94-FDC2-446F-A802-4DD2AD71A65E}"/>
                </a:ext>
              </a:extLst>
            </p:cNvPr>
            <p:cNvSpPr/>
            <p:nvPr/>
          </p:nvSpPr>
          <p:spPr>
            <a:xfrm>
              <a:off x="1613916" y="3406498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FB2481A9-9B34-4F9A-9650-E1037CDDAD1A}"/>
                </a:ext>
              </a:extLst>
            </p:cNvPr>
            <p:cNvSpPr/>
            <p:nvPr/>
          </p:nvSpPr>
          <p:spPr>
            <a:xfrm>
              <a:off x="1613916" y="3881628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4423B7D2-C94D-40AB-9B16-6D445B2288F2}"/>
                </a:ext>
              </a:extLst>
            </p:cNvPr>
            <p:cNvSpPr/>
            <p:nvPr/>
          </p:nvSpPr>
          <p:spPr>
            <a:xfrm>
              <a:off x="4697690" y="3898738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1AE93A17-1DA0-4729-B022-07490E9C6AB9}"/>
                </a:ext>
              </a:extLst>
            </p:cNvPr>
            <p:cNvSpPr/>
            <p:nvPr/>
          </p:nvSpPr>
          <p:spPr>
            <a:xfrm>
              <a:off x="1613916" y="4212563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AC0ACE4C-0705-4D15-890A-19089D22E73B}"/>
                </a:ext>
              </a:extLst>
            </p:cNvPr>
            <p:cNvSpPr/>
            <p:nvPr/>
          </p:nvSpPr>
          <p:spPr>
            <a:xfrm>
              <a:off x="1613916" y="4624043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D2EECEFD-93FB-4F71-8D1B-A8A2C5110122}"/>
                </a:ext>
              </a:extLst>
            </p:cNvPr>
            <p:cNvSpPr/>
            <p:nvPr/>
          </p:nvSpPr>
          <p:spPr>
            <a:xfrm>
              <a:off x="3831336" y="850392"/>
              <a:ext cx="201168" cy="310896"/>
            </a:xfrm>
            <a:custGeom>
              <a:avLst/>
              <a:gdLst>
                <a:gd name="connsiteX0" fmla="*/ 0 w 457200"/>
                <a:gd name="connsiteY0" fmla="*/ 329184 h 585216"/>
                <a:gd name="connsiteX1" fmla="*/ 64008 w 457200"/>
                <a:gd name="connsiteY1" fmla="*/ 438912 h 585216"/>
                <a:gd name="connsiteX2" fmla="*/ 100584 w 457200"/>
                <a:gd name="connsiteY2" fmla="*/ 557784 h 585216"/>
                <a:gd name="connsiteX3" fmla="*/ 128016 w 457200"/>
                <a:gd name="connsiteY3" fmla="*/ 585216 h 585216"/>
                <a:gd name="connsiteX4" fmla="*/ 182880 w 457200"/>
                <a:gd name="connsiteY4" fmla="*/ 576072 h 585216"/>
                <a:gd name="connsiteX5" fmla="*/ 192024 w 457200"/>
                <a:gd name="connsiteY5" fmla="*/ 530352 h 585216"/>
                <a:gd name="connsiteX6" fmla="*/ 237744 w 457200"/>
                <a:gd name="connsiteY6" fmla="*/ 429768 h 585216"/>
                <a:gd name="connsiteX7" fmla="*/ 246888 w 457200"/>
                <a:gd name="connsiteY7" fmla="*/ 374904 h 585216"/>
                <a:gd name="connsiteX8" fmla="*/ 402336 w 457200"/>
                <a:gd name="connsiteY8" fmla="*/ 100584 h 585216"/>
                <a:gd name="connsiteX9" fmla="*/ 438912 w 457200"/>
                <a:gd name="connsiteY9" fmla="*/ 36576 h 585216"/>
                <a:gd name="connsiteX10" fmla="*/ 448056 w 457200"/>
                <a:gd name="connsiteY10" fmla="*/ 9144 h 585216"/>
                <a:gd name="connsiteX11" fmla="*/ 457200 w 457200"/>
                <a:gd name="connsiteY11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" h="585216">
                  <a:moveTo>
                    <a:pt x="0" y="329184"/>
                  </a:moveTo>
                  <a:cubicBezTo>
                    <a:pt x="21336" y="365760"/>
                    <a:pt x="53738" y="397832"/>
                    <a:pt x="64008" y="438912"/>
                  </a:cubicBezTo>
                  <a:cubicBezTo>
                    <a:pt x="73340" y="476241"/>
                    <a:pt x="84881" y="526378"/>
                    <a:pt x="100584" y="557784"/>
                  </a:cubicBezTo>
                  <a:cubicBezTo>
                    <a:pt x="106367" y="569350"/>
                    <a:pt x="118872" y="576072"/>
                    <a:pt x="128016" y="585216"/>
                  </a:cubicBezTo>
                  <a:cubicBezTo>
                    <a:pt x="146304" y="582168"/>
                    <a:pt x="168803" y="588138"/>
                    <a:pt x="182880" y="576072"/>
                  </a:cubicBezTo>
                  <a:cubicBezTo>
                    <a:pt x="194680" y="565958"/>
                    <a:pt x="186567" y="544904"/>
                    <a:pt x="192024" y="530352"/>
                  </a:cubicBezTo>
                  <a:cubicBezTo>
                    <a:pt x="204956" y="495868"/>
                    <a:pt x="222504" y="463296"/>
                    <a:pt x="237744" y="429768"/>
                  </a:cubicBezTo>
                  <a:cubicBezTo>
                    <a:pt x="240792" y="411480"/>
                    <a:pt x="239119" y="391738"/>
                    <a:pt x="246888" y="374904"/>
                  </a:cubicBezTo>
                  <a:cubicBezTo>
                    <a:pt x="289373" y="282853"/>
                    <a:pt x="350113" y="189363"/>
                    <a:pt x="402336" y="100584"/>
                  </a:cubicBezTo>
                  <a:cubicBezTo>
                    <a:pt x="414795" y="79403"/>
                    <a:pt x="431141" y="59889"/>
                    <a:pt x="438912" y="36576"/>
                  </a:cubicBezTo>
                  <a:cubicBezTo>
                    <a:pt x="441960" y="27432"/>
                    <a:pt x="443745" y="17765"/>
                    <a:pt x="448056" y="9144"/>
                  </a:cubicBezTo>
                  <a:cubicBezTo>
                    <a:pt x="449984" y="5289"/>
                    <a:pt x="454152" y="3048"/>
                    <a:pt x="457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14FB1664-C9CA-47FA-9866-2A71672145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2" b="96774" l="2636" r="97199">
                        <a14:foregroundMark x1="24547" y1="46909" x2="24547" y2="46909"/>
                        <a14:foregroundMark x1="11367" y1="49866" x2="11367" y2="49866"/>
                        <a14:foregroundMark x1="18287" y1="56048" x2="18287" y2="56048"/>
                        <a14:foregroundMark x1="23229" y1="59543" x2="23229" y2="59543"/>
                        <a14:foregroundMark x1="32455" y1="64516" x2="32455" y2="64516"/>
                        <a14:foregroundMark x1="48270" y1="64516" x2="48270" y2="64516"/>
                        <a14:foregroundMark x1="58320" y1="59274" x2="58320" y2="59274"/>
                        <a14:foregroundMark x1="35255" y1="52016" x2="35255" y2="52016"/>
                        <a14:foregroundMark x1="42998" y1="56989" x2="42998" y2="56989"/>
                        <a14:foregroundMark x1="16310" y1="47581" x2="16310" y2="47581"/>
                        <a14:foregroundMark x1="20923" y1="52285" x2="20923" y2="52285"/>
                        <a14:foregroundMark x1="27512" y1="53226" x2="27512" y2="53226"/>
                        <a14:foregroundMark x1="16804" y1="50134" x2="16804" y2="50134"/>
                        <a14:foregroundMark x1="9390" y1="47849" x2="9390" y2="47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371" y="109230"/>
            <a:ext cx="2022336" cy="2476790"/>
          </a:xfrm>
          <a:prstGeom prst="rect">
            <a:avLst/>
          </a:prstGeom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82FD2D7F-6F5C-441A-9EF3-A362699E9A0E}"/>
              </a:ext>
            </a:extLst>
          </p:cNvPr>
          <p:cNvGrpSpPr/>
          <p:nvPr/>
        </p:nvGrpSpPr>
        <p:grpSpPr>
          <a:xfrm>
            <a:off x="6273800" y="2571750"/>
            <a:ext cx="2710457" cy="2238095"/>
            <a:chOff x="6273800" y="2571750"/>
            <a:chExt cx="2710457" cy="2238095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41DF3AE-551D-45E6-8686-C2261FF98C6C}"/>
                </a:ext>
              </a:extLst>
            </p:cNvPr>
            <p:cNvSpPr/>
            <p:nvPr/>
          </p:nvSpPr>
          <p:spPr>
            <a:xfrm>
              <a:off x="6273800" y="2571750"/>
              <a:ext cx="2710457" cy="209384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 dirty="0"/>
            </a:p>
          </p:txBody>
        </p: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6156595E-9265-4029-9FD5-51F06A1B32CD}"/>
                </a:ext>
              </a:extLst>
            </p:cNvPr>
            <p:cNvGrpSpPr/>
            <p:nvPr/>
          </p:nvGrpSpPr>
          <p:grpSpPr>
            <a:xfrm>
              <a:off x="6742441" y="2867975"/>
              <a:ext cx="2151657" cy="1941870"/>
              <a:chOff x="6546568" y="2281419"/>
              <a:chExt cx="2151657" cy="1941870"/>
            </a:xfrm>
          </p:grpSpPr>
          <p:pic>
            <p:nvPicPr>
              <p:cNvPr id="33" name="Picture 10" descr="プラスチックケースのイラスト">
                <a:extLst>
                  <a:ext uri="{FF2B5EF4-FFF2-40B4-BE49-F238E27FC236}">
                    <a16:creationId xmlns:a16="http://schemas.microsoft.com/office/drawing/2014/main" id="{D4EAE82A-7A51-47B5-A458-C6E86DAC47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6568" y="2281419"/>
                <a:ext cx="2151657" cy="1941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9" name="群組 38">
                <a:extLst>
                  <a:ext uri="{FF2B5EF4-FFF2-40B4-BE49-F238E27FC236}">
                    <a16:creationId xmlns:a16="http://schemas.microsoft.com/office/drawing/2014/main" id="{C0288446-B062-489F-9032-084C2413A538}"/>
                  </a:ext>
                </a:extLst>
              </p:cNvPr>
              <p:cNvGrpSpPr/>
              <p:nvPr/>
            </p:nvGrpSpPr>
            <p:grpSpPr>
              <a:xfrm>
                <a:off x="6724481" y="2832212"/>
                <a:ext cx="1844984" cy="575433"/>
                <a:chOff x="6724481" y="2832212"/>
                <a:chExt cx="1844984" cy="575433"/>
              </a:xfrm>
            </p:grpSpPr>
            <p:sp>
              <p:nvSpPr>
                <p:cNvPr id="26" name="手繪多邊形: 圖案 25">
                  <a:extLst>
                    <a:ext uri="{FF2B5EF4-FFF2-40B4-BE49-F238E27FC236}">
                      <a16:creationId xmlns:a16="http://schemas.microsoft.com/office/drawing/2014/main" id="{00F23845-B122-46D8-B4A5-2019C67066FE}"/>
                    </a:ext>
                  </a:extLst>
                </p:cNvPr>
                <p:cNvSpPr/>
                <p:nvPr/>
              </p:nvSpPr>
              <p:spPr>
                <a:xfrm>
                  <a:off x="6724481" y="3269182"/>
                  <a:ext cx="768744" cy="138463"/>
                </a:xfrm>
                <a:custGeom>
                  <a:avLst/>
                  <a:gdLst>
                    <a:gd name="connsiteX0" fmla="*/ 0 w 768744"/>
                    <a:gd name="connsiteY0" fmla="*/ 0 h 138463"/>
                    <a:gd name="connsiteX1" fmla="*/ 145657 w 768744"/>
                    <a:gd name="connsiteY1" fmla="*/ 8092 h 138463"/>
                    <a:gd name="connsiteX2" fmla="*/ 218485 w 768744"/>
                    <a:gd name="connsiteY2" fmla="*/ 40460 h 138463"/>
                    <a:gd name="connsiteX3" fmla="*/ 250854 w 768744"/>
                    <a:gd name="connsiteY3" fmla="*/ 48553 h 138463"/>
                    <a:gd name="connsiteX4" fmla="*/ 275130 w 768744"/>
                    <a:gd name="connsiteY4" fmla="*/ 56645 h 138463"/>
                    <a:gd name="connsiteX5" fmla="*/ 307498 w 768744"/>
                    <a:gd name="connsiteY5" fmla="*/ 72829 h 138463"/>
                    <a:gd name="connsiteX6" fmla="*/ 364142 w 768744"/>
                    <a:gd name="connsiteY6" fmla="*/ 105197 h 138463"/>
                    <a:gd name="connsiteX7" fmla="*/ 412694 w 768744"/>
                    <a:gd name="connsiteY7" fmla="*/ 121381 h 138463"/>
                    <a:gd name="connsiteX8" fmla="*/ 550259 w 768744"/>
                    <a:gd name="connsiteY8" fmla="*/ 137565 h 138463"/>
                    <a:gd name="connsiteX9" fmla="*/ 768744 w 768744"/>
                    <a:gd name="connsiteY9" fmla="*/ 137565 h 138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8744" h="138463">
                      <a:moveTo>
                        <a:pt x="0" y="0"/>
                      </a:moveTo>
                      <a:cubicBezTo>
                        <a:pt x="48552" y="2697"/>
                        <a:pt x="97405" y="2061"/>
                        <a:pt x="145657" y="8092"/>
                      </a:cubicBezTo>
                      <a:cubicBezTo>
                        <a:pt x="216707" y="16973"/>
                        <a:pt x="172449" y="20730"/>
                        <a:pt x="218485" y="40460"/>
                      </a:cubicBezTo>
                      <a:cubicBezTo>
                        <a:pt x="228708" y="44841"/>
                        <a:pt x="240160" y="45497"/>
                        <a:pt x="250854" y="48553"/>
                      </a:cubicBezTo>
                      <a:cubicBezTo>
                        <a:pt x="259055" y="50896"/>
                        <a:pt x="267290" y="53285"/>
                        <a:pt x="275130" y="56645"/>
                      </a:cubicBezTo>
                      <a:cubicBezTo>
                        <a:pt x="286218" y="61397"/>
                        <a:pt x="297025" y="66844"/>
                        <a:pt x="307498" y="72829"/>
                      </a:cubicBezTo>
                      <a:cubicBezTo>
                        <a:pt x="341560" y="92293"/>
                        <a:pt x="323387" y="88895"/>
                        <a:pt x="364142" y="105197"/>
                      </a:cubicBezTo>
                      <a:cubicBezTo>
                        <a:pt x="379981" y="111533"/>
                        <a:pt x="395766" y="119265"/>
                        <a:pt x="412694" y="121381"/>
                      </a:cubicBezTo>
                      <a:lnTo>
                        <a:pt x="550259" y="137565"/>
                      </a:lnTo>
                      <a:cubicBezTo>
                        <a:pt x="623059" y="139587"/>
                        <a:pt x="695916" y="137565"/>
                        <a:pt x="768744" y="137565"/>
                      </a:cubicBezTo>
                    </a:path>
                  </a:pathLst>
                </a:custGeom>
                <a:noFill/>
                <a:ln>
                  <a:solidFill>
                    <a:srgbClr val="B188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" name="手繪多邊形: 圖案 26">
                  <a:extLst>
                    <a:ext uri="{FF2B5EF4-FFF2-40B4-BE49-F238E27FC236}">
                      <a16:creationId xmlns:a16="http://schemas.microsoft.com/office/drawing/2014/main" id="{E9952EF2-01AD-4E30-9239-B4962B42E847}"/>
                    </a:ext>
                  </a:extLst>
                </p:cNvPr>
                <p:cNvSpPr/>
                <p:nvPr/>
              </p:nvSpPr>
              <p:spPr>
                <a:xfrm>
                  <a:off x="7598421" y="3050286"/>
                  <a:ext cx="971044" cy="348369"/>
                </a:xfrm>
                <a:custGeom>
                  <a:avLst/>
                  <a:gdLst>
                    <a:gd name="connsiteX0" fmla="*/ 0 w 971044"/>
                    <a:gd name="connsiteY0" fmla="*/ 348369 h 348369"/>
                    <a:gd name="connsiteX1" fmla="*/ 145657 w 971044"/>
                    <a:gd name="connsiteY1" fmla="*/ 324093 h 348369"/>
                    <a:gd name="connsiteX2" fmla="*/ 169933 w 971044"/>
                    <a:gd name="connsiteY2" fmla="*/ 307909 h 348369"/>
                    <a:gd name="connsiteX3" fmla="*/ 210393 w 971044"/>
                    <a:gd name="connsiteY3" fmla="*/ 259356 h 348369"/>
                    <a:gd name="connsiteX4" fmla="*/ 226577 w 971044"/>
                    <a:gd name="connsiteY4" fmla="*/ 235080 h 348369"/>
                    <a:gd name="connsiteX5" fmla="*/ 307498 w 971044"/>
                    <a:gd name="connsiteY5" fmla="*/ 226988 h 348369"/>
                    <a:gd name="connsiteX6" fmla="*/ 347958 w 971044"/>
                    <a:gd name="connsiteY6" fmla="*/ 218896 h 348369"/>
                    <a:gd name="connsiteX7" fmla="*/ 372234 w 971044"/>
                    <a:gd name="connsiteY7" fmla="*/ 210804 h 348369"/>
                    <a:gd name="connsiteX8" fmla="*/ 404602 w 971044"/>
                    <a:gd name="connsiteY8" fmla="*/ 202712 h 348369"/>
                    <a:gd name="connsiteX9" fmla="*/ 461246 w 971044"/>
                    <a:gd name="connsiteY9" fmla="*/ 186528 h 348369"/>
                    <a:gd name="connsiteX10" fmla="*/ 558351 w 971044"/>
                    <a:gd name="connsiteY10" fmla="*/ 146068 h 348369"/>
                    <a:gd name="connsiteX11" fmla="*/ 606903 w 971044"/>
                    <a:gd name="connsiteY11" fmla="*/ 129884 h 348369"/>
                    <a:gd name="connsiteX12" fmla="*/ 631179 w 971044"/>
                    <a:gd name="connsiteY12" fmla="*/ 121792 h 348369"/>
                    <a:gd name="connsiteX13" fmla="*/ 671639 w 971044"/>
                    <a:gd name="connsiteY13" fmla="*/ 113700 h 348369"/>
                    <a:gd name="connsiteX14" fmla="*/ 736375 w 971044"/>
                    <a:gd name="connsiteY14" fmla="*/ 97516 h 348369"/>
                    <a:gd name="connsiteX15" fmla="*/ 793020 w 971044"/>
                    <a:gd name="connsiteY15" fmla="*/ 89424 h 348369"/>
                    <a:gd name="connsiteX16" fmla="*/ 817296 w 971044"/>
                    <a:gd name="connsiteY16" fmla="*/ 73240 h 348369"/>
                    <a:gd name="connsiteX17" fmla="*/ 841572 w 971044"/>
                    <a:gd name="connsiteY17" fmla="*/ 65148 h 348369"/>
                    <a:gd name="connsiteX18" fmla="*/ 865848 w 971044"/>
                    <a:gd name="connsiteY18" fmla="*/ 32779 h 348369"/>
                    <a:gd name="connsiteX19" fmla="*/ 922492 w 971044"/>
                    <a:gd name="connsiteY19" fmla="*/ 16595 h 348369"/>
                    <a:gd name="connsiteX20" fmla="*/ 971044 w 971044"/>
                    <a:gd name="connsiteY20" fmla="*/ 411 h 348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71044" h="348369">
                      <a:moveTo>
                        <a:pt x="0" y="348369"/>
                      </a:moveTo>
                      <a:cubicBezTo>
                        <a:pt x="27757" y="346056"/>
                        <a:pt x="111643" y="346769"/>
                        <a:pt x="145657" y="324093"/>
                      </a:cubicBezTo>
                      <a:lnTo>
                        <a:pt x="169933" y="307909"/>
                      </a:lnTo>
                      <a:cubicBezTo>
                        <a:pt x="204652" y="238470"/>
                        <a:pt x="164643" y="305107"/>
                        <a:pt x="210393" y="259356"/>
                      </a:cubicBezTo>
                      <a:cubicBezTo>
                        <a:pt x="217270" y="252479"/>
                        <a:pt x="217351" y="238155"/>
                        <a:pt x="226577" y="235080"/>
                      </a:cubicBezTo>
                      <a:cubicBezTo>
                        <a:pt x="252294" y="226508"/>
                        <a:pt x="280524" y="229685"/>
                        <a:pt x="307498" y="226988"/>
                      </a:cubicBezTo>
                      <a:cubicBezTo>
                        <a:pt x="320985" y="224291"/>
                        <a:pt x="334615" y="222232"/>
                        <a:pt x="347958" y="218896"/>
                      </a:cubicBezTo>
                      <a:cubicBezTo>
                        <a:pt x="356233" y="216827"/>
                        <a:pt x="364032" y="213147"/>
                        <a:pt x="372234" y="210804"/>
                      </a:cubicBezTo>
                      <a:cubicBezTo>
                        <a:pt x="382927" y="207749"/>
                        <a:pt x="393909" y="205767"/>
                        <a:pt x="404602" y="202712"/>
                      </a:cubicBezTo>
                      <a:cubicBezTo>
                        <a:pt x="485864" y="179494"/>
                        <a:pt x="360058" y="211825"/>
                        <a:pt x="461246" y="186528"/>
                      </a:cubicBezTo>
                      <a:cubicBezTo>
                        <a:pt x="523450" y="145059"/>
                        <a:pt x="490612" y="157358"/>
                        <a:pt x="558351" y="146068"/>
                      </a:cubicBezTo>
                      <a:lnTo>
                        <a:pt x="606903" y="129884"/>
                      </a:lnTo>
                      <a:cubicBezTo>
                        <a:pt x="614995" y="127187"/>
                        <a:pt x="622815" y="123465"/>
                        <a:pt x="631179" y="121792"/>
                      </a:cubicBezTo>
                      <a:cubicBezTo>
                        <a:pt x="644666" y="119095"/>
                        <a:pt x="658237" y="116793"/>
                        <a:pt x="671639" y="113700"/>
                      </a:cubicBezTo>
                      <a:cubicBezTo>
                        <a:pt x="693312" y="108698"/>
                        <a:pt x="714356" y="100662"/>
                        <a:pt x="736375" y="97516"/>
                      </a:cubicBezTo>
                      <a:lnTo>
                        <a:pt x="793020" y="89424"/>
                      </a:lnTo>
                      <a:cubicBezTo>
                        <a:pt x="801112" y="84029"/>
                        <a:pt x="808597" y="77589"/>
                        <a:pt x="817296" y="73240"/>
                      </a:cubicBezTo>
                      <a:cubicBezTo>
                        <a:pt x="824925" y="69425"/>
                        <a:pt x="835019" y="70609"/>
                        <a:pt x="841572" y="65148"/>
                      </a:cubicBezTo>
                      <a:cubicBezTo>
                        <a:pt x="851933" y="56514"/>
                        <a:pt x="855487" y="41413"/>
                        <a:pt x="865848" y="32779"/>
                      </a:cubicBezTo>
                      <a:cubicBezTo>
                        <a:pt x="870823" y="28633"/>
                        <a:pt x="920771" y="17025"/>
                        <a:pt x="922492" y="16595"/>
                      </a:cubicBezTo>
                      <a:cubicBezTo>
                        <a:pt x="953501" y="-4078"/>
                        <a:pt x="937043" y="411"/>
                        <a:pt x="971044" y="411"/>
                      </a:cubicBezTo>
                    </a:path>
                  </a:pathLst>
                </a:custGeom>
                <a:noFill/>
                <a:ln>
                  <a:solidFill>
                    <a:srgbClr val="B188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手繪多邊形: 圖案 27">
                  <a:extLst>
                    <a:ext uri="{FF2B5EF4-FFF2-40B4-BE49-F238E27FC236}">
                      <a16:creationId xmlns:a16="http://schemas.microsoft.com/office/drawing/2014/main" id="{60720B04-2355-437C-81D2-AB9EEB478146}"/>
                    </a:ext>
                  </a:extLst>
                </p:cNvPr>
                <p:cNvSpPr/>
                <p:nvPr/>
              </p:nvSpPr>
              <p:spPr>
                <a:xfrm>
                  <a:off x="6732573" y="3099203"/>
                  <a:ext cx="493615" cy="153795"/>
                </a:xfrm>
                <a:custGeom>
                  <a:avLst/>
                  <a:gdLst>
                    <a:gd name="connsiteX0" fmla="*/ 0 w 493615"/>
                    <a:gd name="connsiteY0" fmla="*/ 153795 h 153795"/>
                    <a:gd name="connsiteX1" fmla="*/ 105197 w 493615"/>
                    <a:gd name="connsiteY1" fmla="*/ 145703 h 153795"/>
                    <a:gd name="connsiteX2" fmla="*/ 121381 w 493615"/>
                    <a:gd name="connsiteY2" fmla="*/ 121427 h 153795"/>
                    <a:gd name="connsiteX3" fmla="*/ 169933 w 493615"/>
                    <a:gd name="connsiteY3" fmla="*/ 80967 h 153795"/>
                    <a:gd name="connsiteX4" fmla="*/ 194209 w 493615"/>
                    <a:gd name="connsiteY4" fmla="*/ 56691 h 153795"/>
                    <a:gd name="connsiteX5" fmla="*/ 218485 w 493615"/>
                    <a:gd name="connsiteY5" fmla="*/ 40507 h 153795"/>
                    <a:gd name="connsiteX6" fmla="*/ 356050 w 493615"/>
                    <a:gd name="connsiteY6" fmla="*/ 32415 h 153795"/>
                    <a:gd name="connsiteX7" fmla="*/ 469339 w 493615"/>
                    <a:gd name="connsiteY7" fmla="*/ 24323 h 153795"/>
                    <a:gd name="connsiteX8" fmla="*/ 493615 w 493615"/>
                    <a:gd name="connsiteY8" fmla="*/ 47 h 153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3615" h="153795">
                      <a:moveTo>
                        <a:pt x="0" y="153795"/>
                      </a:moveTo>
                      <a:cubicBezTo>
                        <a:pt x="35066" y="151098"/>
                        <a:pt x="71215" y="154765"/>
                        <a:pt x="105197" y="145703"/>
                      </a:cubicBezTo>
                      <a:cubicBezTo>
                        <a:pt x="114594" y="143197"/>
                        <a:pt x="115155" y="128898"/>
                        <a:pt x="121381" y="121427"/>
                      </a:cubicBezTo>
                      <a:cubicBezTo>
                        <a:pt x="153619" y="82742"/>
                        <a:pt x="135213" y="109900"/>
                        <a:pt x="169933" y="80967"/>
                      </a:cubicBezTo>
                      <a:cubicBezTo>
                        <a:pt x="178724" y="73641"/>
                        <a:pt x="185418" y="64017"/>
                        <a:pt x="194209" y="56691"/>
                      </a:cubicBezTo>
                      <a:cubicBezTo>
                        <a:pt x="201680" y="50465"/>
                        <a:pt x="208867" y="41950"/>
                        <a:pt x="218485" y="40507"/>
                      </a:cubicBezTo>
                      <a:cubicBezTo>
                        <a:pt x="263911" y="33693"/>
                        <a:pt x="310211" y="35372"/>
                        <a:pt x="356050" y="32415"/>
                      </a:cubicBezTo>
                      <a:lnTo>
                        <a:pt x="469339" y="24323"/>
                      </a:lnTo>
                      <a:cubicBezTo>
                        <a:pt x="487019" y="-2197"/>
                        <a:pt x="475798" y="47"/>
                        <a:pt x="493615" y="47"/>
                      </a:cubicBezTo>
                    </a:path>
                  </a:pathLst>
                </a:custGeom>
                <a:noFill/>
                <a:ln>
                  <a:solidFill>
                    <a:srgbClr val="B188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" name="手繪多邊形: 圖案 28">
                  <a:extLst>
                    <a:ext uri="{FF2B5EF4-FFF2-40B4-BE49-F238E27FC236}">
                      <a16:creationId xmlns:a16="http://schemas.microsoft.com/office/drawing/2014/main" id="{500204ED-136F-4AAF-B074-FB377A934A6F}"/>
                    </a:ext>
                  </a:extLst>
                </p:cNvPr>
                <p:cNvSpPr/>
                <p:nvPr/>
              </p:nvSpPr>
              <p:spPr>
                <a:xfrm>
                  <a:off x="7347568" y="2856488"/>
                  <a:ext cx="331774" cy="153749"/>
                </a:xfrm>
                <a:custGeom>
                  <a:avLst/>
                  <a:gdLst>
                    <a:gd name="connsiteX0" fmla="*/ 0 w 331774"/>
                    <a:gd name="connsiteY0" fmla="*/ 153749 h 153749"/>
                    <a:gd name="connsiteX1" fmla="*/ 40460 w 331774"/>
                    <a:gd name="connsiteY1" fmla="*/ 137565 h 153749"/>
                    <a:gd name="connsiteX2" fmla="*/ 72828 w 331774"/>
                    <a:gd name="connsiteY2" fmla="*/ 129473 h 153749"/>
                    <a:gd name="connsiteX3" fmla="*/ 89013 w 331774"/>
                    <a:gd name="connsiteY3" fmla="*/ 113289 h 153749"/>
                    <a:gd name="connsiteX4" fmla="*/ 113289 w 331774"/>
                    <a:gd name="connsiteY4" fmla="*/ 105197 h 153749"/>
                    <a:gd name="connsiteX5" fmla="*/ 153749 w 331774"/>
                    <a:gd name="connsiteY5" fmla="*/ 72829 h 153749"/>
                    <a:gd name="connsiteX6" fmla="*/ 178025 w 331774"/>
                    <a:gd name="connsiteY6" fmla="*/ 64737 h 153749"/>
                    <a:gd name="connsiteX7" fmla="*/ 258945 w 331774"/>
                    <a:gd name="connsiteY7" fmla="*/ 40461 h 153749"/>
                    <a:gd name="connsiteX8" fmla="*/ 283221 w 331774"/>
                    <a:gd name="connsiteY8" fmla="*/ 24277 h 153749"/>
                    <a:gd name="connsiteX9" fmla="*/ 331774 w 331774"/>
                    <a:gd name="connsiteY9" fmla="*/ 0 h 153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1774" h="153749">
                      <a:moveTo>
                        <a:pt x="0" y="153749"/>
                      </a:moveTo>
                      <a:cubicBezTo>
                        <a:pt x="13487" y="148354"/>
                        <a:pt x="26680" y="142158"/>
                        <a:pt x="40460" y="137565"/>
                      </a:cubicBezTo>
                      <a:cubicBezTo>
                        <a:pt x="51011" y="134048"/>
                        <a:pt x="62881" y="134447"/>
                        <a:pt x="72828" y="129473"/>
                      </a:cubicBezTo>
                      <a:cubicBezTo>
                        <a:pt x="79652" y="126061"/>
                        <a:pt x="82471" y="117214"/>
                        <a:pt x="89013" y="113289"/>
                      </a:cubicBezTo>
                      <a:cubicBezTo>
                        <a:pt x="96327" y="108901"/>
                        <a:pt x="105197" y="107894"/>
                        <a:pt x="113289" y="105197"/>
                      </a:cubicBezTo>
                      <a:cubicBezTo>
                        <a:pt x="126776" y="94408"/>
                        <a:pt x="139103" y="81983"/>
                        <a:pt x="153749" y="72829"/>
                      </a:cubicBezTo>
                      <a:cubicBezTo>
                        <a:pt x="160982" y="68308"/>
                        <a:pt x="169823" y="67080"/>
                        <a:pt x="178025" y="64737"/>
                      </a:cubicBezTo>
                      <a:cubicBezTo>
                        <a:pt x="197815" y="59083"/>
                        <a:pt x="244522" y="50076"/>
                        <a:pt x="258945" y="40461"/>
                      </a:cubicBezTo>
                      <a:cubicBezTo>
                        <a:pt x="267037" y="35066"/>
                        <a:pt x="274115" y="27692"/>
                        <a:pt x="283221" y="24277"/>
                      </a:cubicBezTo>
                      <a:cubicBezTo>
                        <a:pt x="334590" y="5014"/>
                        <a:pt x="315341" y="32867"/>
                        <a:pt x="331774" y="0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solidFill>
                    <a:srgbClr val="B188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手繪多邊形: 圖案 30">
                  <a:extLst>
                    <a:ext uri="{FF2B5EF4-FFF2-40B4-BE49-F238E27FC236}">
                      <a16:creationId xmlns:a16="http://schemas.microsoft.com/office/drawing/2014/main" id="{32F48DB6-FD20-418A-8DE7-C0F9B954CA42}"/>
                    </a:ext>
                  </a:extLst>
                </p:cNvPr>
                <p:cNvSpPr/>
                <p:nvPr/>
              </p:nvSpPr>
              <p:spPr>
                <a:xfrm>
                  <a:off x="7768354" y="2832212"/>
                  <a:ext cx="283221" cy="57356"/>
                </a:xfrm>
                <a:custGeom>
                  <a:avLst/>
                  <a:gdLst>
                    <a:gd name="connsiteX0" fmla="*/ 0 w 283221"/>
                    <a:gd name="connsiteY0" fmla="*/ 0 h 57356"/>
                    <a:gd name="connsiteX1" fmla="*/ 121381 w 283221"/>
                    <a:gd name="connsiteY1" fmla="*/ 8092 h 57356"/>
                    <a:gd name="connsiteX2" fmla="*/ 169933 w 283221"/>
                    <a:gd name="connsiteY2" fmla="*/ 24276 h 57356"/>
                    <a:gd name="connsiteX3" fmla="*/ 186117 w 283221"/>
                    <a:gd name="connsiteY3" fmla="*/ 40461 h 57356"/>
                    <a:gd name="connsiteX4" fmla="*/ 218485 w 283221"/>
                    <a:gd name="connsiteY4" fmla="*/ 48553 h 57356"/>
                    <a:gd name="connsiteX5" fmla="*/ 283221 w 283221"/>
                    <a:gd name="connsiteY5" fmla="*/ 56645 h 5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3221" h="57356">
                      <a:moveTo>
                        <a:pt x="0" y="0"/>
                      </a:moveTo>
                      <a:cubicBezTo>
                        <a:pt x="40460" y="2697"/>
                        <a:pt x="81238" y="2357"/>
                        <a:pt x="121381" y="8092"/>
                      </a:cubicBezTo>
                      <a:cubicBezTo>
                        <a:pt x="138269" y="10505"/>
                        <a:pt x="169933" y="24276"/>
                        <a:pt x="169933" y="24276"/>
                      </a:cubicBezTo>
                      <a:cubicBezTo>
                        <a:pt x="175328" y="29671"/>
                        <a:pt x="179293" y="37049"/>
                        <a:pt x="186117" y="40461"/>
                      </a:cubicBezTo>
                      <a:cubicBezTo>
                        <a:pt x="196064" y="45435"/>
                        <a:pt x="207792" y="45498"/>
                        <a:pt x="218485" y="48553"/>
                      </a:cubicBezTo>
                      <a:cubicBezTo>
                        <a:pt x="261734" y="60910"/>
                        <a:pt x="224462" y="56645"/>
                        <a:pt x="283221" y="56645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solidFill>
                    <a:srgbClr val="B188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4" name="手繪多邊形: 圖案 33">
                  <a:extLst>
                    <a:ext uri="{FF2B5EF4-FFF2-40B4-BE49-F238E27FC236}">
                      <a16:creationId xmlns:a16="http://schemas.microsoft.com/office/drawing/2014/main" id="{0C7CDF1A-975F-4F47-AD8A-DA7627AFA73C}"/>
                    </a:ext>
                  </a:extLst>
                </p:cNvPr>
                <p:cNvSpPr/>
                <p:nvPr/>
              </p:nvSpPr>
              <p:spPr>
                <a:xfrm>
                  <a:off x="8130484" y="2909119"/>
                  <a:ext cx="404602" cy="105220"/>
                </a:xfrm>
                <a:custGeom>
                  <a:avLst/>
                  <a:gdLst>
                    <a:gd name="connsiteX0" fmla="*/ 0 w 404602"/>
                    <a:gd name="connsiteY0" fmla="*/ 0 h 105220"/>
                    <a:gd name="connsiteX1" fmla="*/ 40461 w 404602"/>
                    <a:gd name="connsiteY1" fmla="*/ 8092 h 105220"/>
                    <a:gd name="connsiteX2" fmla="*/ 113289 w 404602"/>
                    <a:gd name="connsiteY2" fmla="*/ 16184 h 105220"/>
                    <a:gd name="connsiteX3" fmla="*/ 129473 w 404602"/>
                    <a:gd name="connsiteY3" fmla="*/ 40460 h 105220"/>
                    <a:gd name="connsiteX4" fmla="*/ 153749 w 404602"/>
                    <a:gd name="connsiteY4" fmla="*/ 48552 h 105220"/>
                    <a:gd name="connsiteX5" fmla="*/ 226577 w 404602"/>
                    <a:gd name="connsiteY5" fmla="*/ 64736 h 105220"/>
                    <a:gd name="connsiteX6" fmla="*/ 258946 w 404602"/>
                    <a:gd name="connsiteY6" fmla="*/ 72828 h 105220"/>
                    <a:gd name="connsiteX7" fmla="*/ 275130 w 404602"/>
                    <a:gd name="connsiteY7" fmla="*/ 97104 h 105220"/>
                    <a:gd name="connsiteX8" fmla="*/ 404602 w 404602"/>
                    <a:gd name="connsiteY8" fmla="*/ 105196 h 105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4602" h="105220">
                      <a:moveTo>
                        <a:pt x="0" y="0"/>
                      </a:moveTo>
                      <a:cubicBezTo>
                        <a:pt x="13487" y="2697"/>
                        <a:pt x="26845" y="6147"/>
                        <a:pt x="40461" y="8092"/>
                      </a:cubicBezTo>
                      <a:cubicBezTo>
                        <a:pt x="64641" y="11546"/>
                        <a:pt x="90334" y="7837"/>
                        <a:pt x="113289" y="16184"/>
                      </a:cubicBezTo>
                      <a:cubicBezTo>
                        <a:pt x="122429" y="19508"/>
                        <a:pt x="121879" y="34385"/>
                        <a:pt x="129473" y="40460"/>
                      </a:cubicBezTo>
                      <a:cubicBezTo>
                        <a:pt x="136134" y="45788"/>
                        <a:pt x="145547" y="46209"/>
                        <a:pt x="153749" y="48552"/>
                      </a:cubicBezTo>
                      <a:cubicBezTo>
                        <a:pt x="188283" y="58419"/>
                        <a:pt x="189034" y="56393"/>
                        <a:pt x="226577" y="64736"/>
                      </a:cubicBezTo>
                      <a:cubicBezTo>
                        <a:pt x="237434" y="67149"/>
                        <a:pt x="248156" y="70131"/>
                        <a:pt x="258946" y="72828"/>
                      </a:cubicBezTo>
                      <a:cubicBezTo>
                        <a:pt x="264341" y="80920"/>
                        <a:pt x="265779" y="94432"/>
                        <a:pt x="275130" y="97104"/>
                      </a:cubicBezTo>
                      <a:cubicBezTo>
                        <a:pt x="306588" y="106092"/>
                        <a:pt x="365132" y="105196"/>
                        <a:pt x="404602" y="105196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solidFill>
                    <a:srgbClr val="B188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36" name="直線接點 35">
                  <a:extLst>
                    <a:ext uri="{FF2B5EF4-FFF2-40B4-BE49-F238E27FC236}">
                      <a16:creationId xmlns:a16="http://schemas.microsoft.com/office/drawing/2014/main" id="{6F27A992-28A1-4211-BBB4-1A8C03181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7770" y="2933362"/>
                  <a:ext cx="0" cy="349484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6" name="Picture 4" descr="定規のイラスト（文房具）">
              <a:extLst>
                <a:ext uri="{FF2B5EF4-FFF2-40B4-BE49-F238E27FC236}">
                  <a16:creationId xmlns:a16="http://schemas.microsoft.com/office/drawing/2014/main" id="{E11134B7-BCF6-4E0D-B87E-A5C3CC121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796343">
              <a:off x="6329428" y="3094322"/>
              <a:ext cx="601190" cy="849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0C91418C-02B1-4380-B718-A52285551641}"/>
                </a:ext>
              </a:extLst>
            </p:cNvPr>
            <p:cNvSpPr txBox="1"/>
            <p:nvPr/>
          </p:nvSpPr>
          <p:spPr>
            <a:xfrm>
              <a:off x="6289412" y="265652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測量起始深度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970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EC2F939A-6991-450C-9BAF-233CB64F2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44" y="2970327"/>
            <a:ext cx="2355123" cy="2119607"/>
          </a:xfrm>
          <a:prstGeom prst="rect">
            <a:avLst/>
          </a:prstGeom>
        </p:spPr>
      </p:pic>
      <p:sp>
        <p:nvSpPr>
          <p:cNvPr id="20" name="Google Shape;632;p72">
            <a:extLst>
              <a:ext uri="{FF2B5EF4-FFF2-40B4-BE49-F238E27FC236}">
                <a16:creationId xmlns:a16="http://schemas.microsoft.com/office/drawing/2014/main" id="{9B4259A8-2895-45C7-911D-E6A5A62DF150}"/>
              </a:ext>
            </a:extLst>
          </p:cNvPr>
          <p:cNvSpPr/>
          <p:nvPr/>
        </p:nvSpPr>
        <p:spPr>
          <a:xfrm>
            <a:off x="216245" y="290496"/>
            <a:ext cx="3837865" cy="630637"/>
          </a:xfrm>
          <a:prstGeom prst="chevron">
            <a:avLst>
              <a:gd name="adj" fmla="val 40830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開始之前</a:t>
            </a:r>
            <a:r>
              <a:rPr lang="zh-TW" altLang="en-US" sz="2000" b="1" dirty="0"/>
              <a:t>：</a:t>
            </a:r>
            <a:r>
              <a:rPr lang="zh-TW" alt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拍攝坑面照</a:t>
            </a:r>
            <a:endParaRPr sz="2000" b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D0B49B1F-8DD0-480A-9F98-4294990725EC}"/>
              </a:ext>
            </a:extLst>
          </p:cNvPr>
          <p:cNvGrpSpPr/>
          <p:nvPr/>
        </p:nvGrpSpPr>
        <p:grpSpPr>
          <a:xfrm>
            <a:off x="1309044" y="1233114"/>
            <a:ext cx="7316346" cy="3767952"/>
            <a:chOff x="1309044" y="1233114"/>
            <a:chExt cx="7316346" cy="3767952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B5A66EFA-5C51-4483-BA5F-BD5AAC03D816}"/>
                </a:ext>
              </a:extLst>
            </p:cNvPr>
            <p:cNvGrpSpPr/>
            <p:nvPr/>
          </p:nvGrpSpPr>
          <p:grpSpPr>
            <a:xfrm>
              <a:off x="1309044" y="1233114"/>
              <a:ext cx="7316346" cy="3767952"/>
              <a:chOff x="1093525" y="537407"/>
              <a:chExt cx="7316346" cy="3767952"/>
            </a:xfrm>
          </p:grpSpPr>
          <p:pic>
            <p:nvPicPr>
              <p:cNvPr id="3" name="Picture 10" descr="プラスチックケースのイラスト">
                <a:extLst>
                  <a:ext uri="{FF2B5EF4-FFF2-40B4-BE49-F238E27FC236}">
                    <a16:creationId xmlns:a16="http://schemas.microsoft.com/office/drawing/2014/main" id="{CCB21864-CFB2-45FF-BEB4-177AB184D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0517" y="2363489"/>
                <a:ext cx="2151657" cy="1941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等腰三角形 16">
                <a:extLst>
                  <a:ext uri="{FF2B5EF4-FFF2-40B4-BE49-F238E27FC236}">
                    <a16:creationId xmlns:a16="http://schemas.microsoft.com/office/drawing/2014/main" id="{154CE964-A58D-4A2F-BF7A-62D57D016A1A}"/>
                  </a:ext>
                </a:extLst>
              </p:cNvPr>
              <p:cNvSpPr/>
              <p:nvPr/>
            </p:nvSpPr>
            <p:spPr>
              <a:xfrm rot="14381105">
                <a:off x="5376637" y="1109391"/>
                <a:ext cx="1010982" cy="2406147"/>
              </a:xfrm>
              <a:prstGeom prst="triangle">
                <a:avLst>
                  <a:gd name="adj" fmla="val 49173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等腰三角形 15">
                <a:extLst>
                  <a:ext uri="{FF2B5EF4-FFF2-40B4-BE49-F238E27FC236}">
                    <a16:creationId xmlns:a16="http://schemas.microsoft.com/office/drawing/2014/main" id="{8C51ABC7-784C-496D-888D-C0E8E23B43B4}"/>
                  </a:ext>
                </a:extLst>
              </p:cNvPr>
              <p:cNvSpPr/>
              <p:nvPr/>
            </p:nvSpPr>
            <p:spPr>
              <a:xfrm rot="10800000">
                <a:off x="3885079" y="613202"/>
                <a:ext cx="1010982" cy="2406147"/>
              </a:xfrm>
              <a:prstGeom prst="triangle">
                <a:avLst>
                  <a:gd name="adj" fmla="val 49173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等腰三角形 13">
                <a:extLst>
                  <a:ext uri="{FF2B5EF4-FFF2-40B4-BE49-F238E27FC236}">
                    <a16:creationId xmlns:a16="http://schemas.microsoft.com/office/drawing/2014/main" id="{04E3AC64-C84A-4915-8365-336D2C01591B}"/>
                  </a:ext>
                </a:extLst>
              </p:cNvPr>
              <p:cNvSpPr/>
              <p:nvPr/>
            </p:nvSpPr>
            <p:spPr>
              <a:xfrm rot="7583844">
                <a:off x="2378065" y="1032255"/>
                <a:ext cx="1010982" cy="2406147"/>
              </a:xfrm>
              <a:prstGeom prst="triangle">
                <a:avLst>
                  <a:gd name="adj" fmla="val 49173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" name="Picture 2" descr="メジャーのイラスト（文房具）">
                <a:extLst>
                  <a:ext uri="{FF2B5EF4-FFF2-40B4-BE49-F238E27FC236}">
                    <a16:creationId xmlns:a16="http://schemas.microsoft.com/office/drawing/2014/main" id="{860848A8-96A3-4032-A18A-BDFFD048CE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0707" y="1346505"/>
                <a:ext cx="671548" cy="690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1540E5D-F48F-490C-9F7F-3A0BBB8BCEF7}"/>
                  </a:ext>
                </a:extLst>
              </p:cNvPr>
              <p:cNvSpPr txBox="1"/>
              <p:nvPr/>
            </p:nvSpPr>
            <p:spPr>
              <a:xfrm>
                <a:off x="3445475" y="537407"/>
                <a:ext cx="1856910" cy="73866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捲尺或直尺：將捲尺或直尺放在發掘箱內的一側。</a:t>
                </a:r>
              </a:p>
            </p:txBody>
          </p: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D3F8DA90-4219-43DA-BADA-4E389861F0B5}"/>
                  </a:ext>
                </a:extLst>
              </p:cNvPr>
              <p:cNvSpPr txBox="1"/>
              <p:nvPr/>
            </p:nvSpPr>
            <p:spPr>
              <a:xfrm>
                <a:off x="1093525" y="1037626"/>
                <a:ext cx="1856910" cy="954107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指北：將發掘箱轉為正南北，並將指北放在表土面（可用手機替代）。</a:t>
                </a:r>
              </a:p>
            </p:txBody>
          </p:sp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5121030-FE5B-4381-8BC5-96144AECAF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750" b="90000" l="8547" r="89744">
                            <a14:foregroundMark x1="86325" y1="27500" x2="86325" y2="27500"/>
                            <a14:foregroundMark x1="18803" y1="21250" x2="22222" y2="86250"/>
                            <a14:foregroundMark x1="22222" y1="86250" x2="35043" y2="23750"/>
                            <a14:foregroundMark x1="35043" y1="23750" x2="55556" y2="78750"/>
                            <a14:foregroundMark x1="55556" y1="78750" x2="72650" y2="18750"/>
                            <a14:foregroundMark x1="72650" y1="18750" x2="82051" y2="76250"/>
                            <a14:foregroundMark x1="9402" y1="63750" x2="8547" y2="86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46745" y="2020568"/>
                <a:ext cx="766858" cy="523221"/>
              </a:xfrm>
              <a:prstGeom prst="rect">
                <a:avLst/>
              </a:prstGeom>
            </p:spPr>
          </p:pic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AAAC5DA0-6B9C-4A15-B55C-A5692E88EFBD}"/>
                  </a:ext>
                </a:extLst>
              </p:cNvPr>
              <p:cNvSpPr txBox="1"/>
              <p:nvPr/>
            </p:nvSpPr>
            <p:spPr>
              <a:xfrm>
                <a:off x="6436818" y="790392"/>
                <a:ext cx="1973053" cy="160043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字牌：在小白板寫上以下資訊，將字排放在表土面。</a:t>
                </a:r>
                <a:endParaRPr lang="en-US" altLang="zh-TW" dirty="0"/>
              </a:p>
              <a:p>
                <a:r>
                  <a:rPr lang="en-US" altLang="zh-TW" dirty="0"/>
                  <a:t>XXXX-</a:t>
                </a:r>
                <a:r>
                  <a:rPr lang="zh-TW" altLang="en-US" dirty="0"/>
                  <a:t>遺址名稱</a:t>
                </a:r>
                <a:endParaRPr lang="en-US" altLang="zh-TW" dirty="0"/>
              </a:p>
              <a:p>
                <a:r>
                  <a:rPr lang="en-US" altLang="zh-TW" dirty="0"/>
                  <a:t>TPX-</a:t>
                </a:r>
                <a:r>
                  <a:rPr lang="zh-TW" altLang="en-US" dirty="0"/>
                  <a:t>小組編號</a:t>
                </a:r>
                <a:endParaRPr lang="en-US" altLang="zh-TW" dirty="0"/>
              </a:p>
              <a:p>
                <a:r>
                  <a:rPr lang="en-US" altLang="zh-TW" dirty="0"/>
                  <a:t>L0-</a:t>
                </a:r>
                <a:r>
                  <a:rPr lang="zh-TW" altLang="en-US" dirty="0"/>
                  <a:t>表土</a:t>
                </a:r>
                <a:endParaRPr lang="en-US" altLang="zh-TW" dirty="0"/>
              </a:p>
              <a:p>
                <a:r>
                  <a:rPr lang="en-US" altLang="zh-TW" dirty="0"/>
                  <a:t>20XX.XX.XX-</a:t>
                </a:r>
                <a:r>
                  <a:rPr lang="zh-TW" altLang="en-US" dirty="0"/>
                  <a:t>今天日期</a:t>
                </a:r>
                <a:endParaRPr lang="en-US" altLang="zh-TW" dirty="0"/>
              </a:p>
            </p:txBody>
          </p:sp>
          <p:pic>
            <p:nvPicPr>
              <p:cNvPr id="7" name="Picture 6" descr="方位の検索結果 | かわいいフリー素材集 いらすとや">
                <a:extLst>
                  <a:ext uri="{FF2B5EF4-FFF2-40B4-BE49-F238E27FC236}">
                    <a16:creationId xmlns:a16="http://schemas.microsoft.com/office/drawing/2014/main" id="{175357BA-56E6-4B29-B74B-B4EE868B8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0066" y="1816276"/>
                <a:ext cx="773584" cy="773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4" descr="定規のイラスト（文房具）">
              <a:extLst>
                <a:ext uri="{FF2B5EF4-FFF2-40B4-BE49-F238E27FC236}">
                  <a16:creationId xmlns:a16="http://schemas.microsoft.com/office/drawing/2014/main" id="{B80228B2-B267-46BD-9B97-4EB992427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63972">
              <a:off x="4588511" y="2378314"/>
              <a:ext cx="601190" cy="849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7571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550BCFF-7E14-4697-B155-91A099DBF8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22</a:t>
            </a:fld>
            <a:endParaRPr lang="zh-TW" altLang="en-US"/>
          </a:p>
        </p:txBody>
      </p:sp>
      <p:sp>
        <p:nvSpPr>
          <p:cNvPr id="10" name="Google Shape;632;p72">
            <a:extLst>
              <a:ext uri="{FF2B5EF4-FFF2-40B4-BE49-F238E27FC236}">
                <a16:creationId xmlns:a16="http://schemas.microsoft.com/office/drawing/2014/main" id="{2CEF7C7C-1BD0-4DD5-B460-CADB399E81AB}"/>
              </a:ext>
            </a:extLst>
          </p:cNvPr>
          <p:cNvSpPr/>
          <p:nvPr/>
        </p:nvSpPr>
        <p:spPr>
          <a:xfrm>
            <a:off x="216245" y="290496"/>
            <a:ext cx="3837865" cy="630637"/>
          </a:xfrm>
          <a:prstGeom prst="chevron">
            <a:avLst>
              <a:gd name="adj" fmla="val 40830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開始發掘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1813FC0A-2C31-4A77-A8CD-CE209006A9D7}"/>
              </a:ext>
            </a:extLst>
          </p:cNvPr>
          <p:cNvGrpSpPr/>
          <p:nvPr/>
        </p:nvGrpSpPr>
        <p:grpSpPr>
          <a:xfrm>
            <a:off x="5797794" y="138756"/>
            <a:ext cx="3211397" cy="1939365"/>
            <a:chOff x="2383604" y="1342846"/>
            <a:chExt cx="6139553" cy="3590621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6B5DD7F-9404-4A12-BC12-72011ED20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3604" y="1342846"/>
              <a:ext cx="6139553" cy="3590621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41CB8D84-4D5A-47B2-B03C-FE1D91696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3604" y="2593432"/>
              <a:ext cx="2290509" cy="2340035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27FF0678-1875-4158-8A65-3EF35F06BDBC}"/>
              </a:ext>
            </a:extLst>
          </p:cNvPr>
          <p:cNvGrpSpPr/>
          <p:nvPr/>
        </p:nvGrpSpPr>
        <p:grpSpPr>
          <a:xfrm>
            <a:off x="218491" y="1567618"/>
            <a:ext cx="6869486" cy="3585782"/>
            <a:chOff x="377533" y="1488607"/>
            <a:chExt cx="6869486" cy="3585782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46E610EB-1C46-4CA1-8BE1-9D49DC206E2C}"/>
                </a:ext>
              </a:extLst>
            </p:cNvPr>
            <p:cNvSpPr txBox="1"/>
            <p:nvPr/>
          </p:nvSpPr>
          <p:spPr>
            <a:xfrm>
              <a:off x="377533" y="4287097"/>
              <a:ext cx="1973053" cy="5232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袋子：將發掘過的土舀至袋子內</a:t>
              </a:r>
              <a:endParaRPr lang="en-US" altLang="zh-TW" dirty="0"/>
            </a:p>
          </p:txBody>
        </p:sp>
        <p:pic>
          <p:nvPicPr>
            <p:cNvPr id="15" name="Picture 10" descr="プラスチックケースのイラスト">
              <a:extLst>
                <a:ext uri="{FF2B5EF4-FFF2-40B4-BE49-F238E27FC236}">
                  <a16:creationId xmlns:a16="http://schemas.microsoft.com/office/drawing/2014/main" id="{045B1DE5-BB47-41E5-ABEF-9BC1DFF32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193" y="3132519"/>
              <a:ext cx="2151657" cy="1941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35DDE04A-624F-4C57-A8E6-A85C4CCD0DD5}"/>
                </a:ext>
              </a:extLst>
            </p:cNvPr>
            <p:cNvSpPr/>
            <p:nvPr/>
          </p:nvSpPr>
          <p:spPr>
            <a:xfrm rot="9764770">
              <a:off x="3546310" y="1603396"/>
              <a:ext cx="1010982" cy="2073366"/>
            </a:xfrm>
            <a:prstGeom prst="triangle">
              <a:avLst>
                <a:gd name="adj" fmla="val 10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等腰三角形 17">
              <a:extLst>
                <a:ext uri="{FF2B5EF4-FFF2-40B4-BE49-F238E27FC236}">
                  <a16:creationId xmlns:a16="http://schemas.microsoft.com/office/drawing/2014/main" id="{E16C8250-57BE-457A-9B79-70F9E4C7EB98}"/>
                </a:ext>
              </a:extLst>
            </p:cNvPr>
            <p:cNvSpPr/>
            <p:nvPr/>
          </p:nvSpPr>
          <p:spPr>
            <a:xfrm rot="7962930">
              <a:off x="2155221" y="2092010"/>
              <a:ext cx="1010982" cy="2000738"/>
            </a:xfrm>
            <a:prstGeom prst="triangle">
              <a:avLst>
                <a:gd name="adj" fmla="val 49173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0C8544E4-4285-4D88-9B1E-90F2DED4B1BC}"/>
                </a:ext>
              </a:extLst>
            </p:cNvPr>
            <p:cNvSpPr txBox="1"/>
            <p:nvPr/>
          </p:nvSpPr>
          <p:spPr>
            <a:xfrm>
              <a:off x="2861355" y="1488607"/>
              <a:ext cx="1856910" cy="7386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小畚箕：將發掘過的土舀出發掘箱（仔細檢查土裡是否有東西）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0C2C3746-5E2B-4E53-B311-F846EACA0424}"/>
                </a:ext>
              </a:extLst>
            </p:cNvPr>
            <p:cNvSpPr txBox="1"/>
            <p:nvPr/>
          </p:nvSpPr>
          <p:spPr>
            <a:xfrm>
              <a:off x="785402" y="1916853"/>
              <a:ext cx="1856910" cy="95410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發掘工具：用小湯匙、小刷子等小工具，一層一層仔細地往下挖。小心不要挖太深了！</a:t>
              </a:r>
            </a:p>
          </p:txBody>
        </p:sp>
        <p:pic>
          <p:nvPicPr>
            <p:cNvPr id="3078" name="Picture 6" descr="■">
              <a:extLst>
                <a:ext uri="{FF2B5EF4-FFF2-40B4-BE49-F238E27FC236}">
                  <a16:creationId xmlns:a16="http://schemas.microsoft.com/office/drawing/2014/main" id="{F5E991EE-C3DA-41AD-B475-7ACCD4C99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18" b="90305" l="10000" r="94250">
                          <a14:foregroundMark x1="78250" y1="22715" x2="80750" y2="36565"/>
                          <a14:foregroundMark x1="80750" y1="36565" x2="90250" y2="35457"/>
                          <a14:foregroundMark x1="44000" y1="88366" x2="49250" y2="90305"/>
                          <a14:foregroundMark x1="94250" y1="29640" x2="92250" y2="20499"/>
                          <a14:backgroundMark x1="60250" y1="45429" x2="57500" y2="60388"/>
                          <a14:backgroundMark x1="57500" y1="60388" x2="50250" y2="72299"/>
                          <a14:backgroundMark x1="50250" y1="72299" x2="38750" y2="80055"/>
                          <a14:backgroundMark x1="38750" y1="80055" x2="25500" y2="70914"/>
                          <a14:backgroundMark x1="25500" y1="70914" x2="18000" y2="56787"/>
                          <a14:backgroundMark x1="18000" y1="56787" x2="18250" y2="27424"/>
                          <a14:backgroundMark x1="18250" y1="27424" x2="27000" y2="13573"/>
                          <a14:backgroundMark x1="27000" y1="13573" x2="37250" y2="29640"/>
                          <a14:backgroundMark x1="37250" y1="29640" x2="39250" y2="44321"/>
                          <a14:backgroundMark x1="39250" y1="44321" x2="34250" y2="59557"/>
                          <a14:backgroundMark x1="34250" y1="59557" x2="32500" y2="39889"/>
                          <a14:backgroundMark x1="32500" y1="39889" x2="41000" y2="25208"/>
                          <a14:backgroundMark x1="41000" y1="25208" x2="46500" y2="38504"/>
                          <a14:backgroundMark x1="46500" y1="38504" x2="44750" y2="54017"/>
                          <a14:backgroundMark x1="44750" y1="54017" x2="34500" y2="63158"/>
                          <a14:backgroundMark x1="34500" y1="63158" x2="31750" y2="47091"/>
                          <a14:backgroundMark x1="28500" y1="27978" x2="28500" y2="51247"/>
                          <a14:backgroundMark x1="28500" y1="51247" x2="32750" y2="65651"/>
                          <a14:backgroundMark x1="32750" y1="65651" x2="33500" y2="50416"/>
                          <a14:backgroundMark x1="33500" y1="50416" x2="40250" y2="33518"/>
                          <a14:backgroundMark x1="40250" y1="33518" x2="50250" y2="42382"/>
                          <a14:backgroundMark x1="50250" y1="42382" x2="47000" y2="15789"/>
                          <a14:backgroundMark x1="47000" y1="15789" x2="43500" y2="34349"/>
                          <a14:backgroundMark x1="43500" y1="34349" x2="27500" y2="35180"/>
                          <a14:backgroundMark x1="27500" y1="35180" x2="17500" y2="16066"/>
                          <a14:backgroundMark x1="17500" y1="16066" x2="23250" y2="1939"/>
                          <a14:backgroundMark x1="23250" y1="1939" x2="36000" y2="21607"/>
                          <a14:backgroundMark x1="36000" y1="21607" x2="51250" y2="17729"/>
                          <a14:backgroundMark x1="51250" y1="17729" x2="56750" y2="31856"/>
                          <a14:backgroundMark x1="56750" y1="31856" x2="53250" y2="39612"/>
                          <a14:backgroundMark x1="35409" y1="77016" x2="16732" y2="31855"/>
                          <a14:backgroundMark x1="16732" y1="31855" x2="10117" y2="72581"/>
                          <a14:backgroundMark x1="16732" y1="73387" x2="11673" y2="74597"/>
                          <a14:backgroundMark x1="13619" y1="76210" x2="17510" y2="70968"/>
                          <a14:backgroundMark x1="20233" y1="73790" x2="35019" y2="786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720036">
              <a:off x="2129913" y="2488873"/>
              <a:ext cx="1065279" cy="103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ナイフ・フォーク・スプーンのイラスト | かわいいフリー素材集 いらすとや">
              <a:extLst>
                <a:ext uri="{FF2B5EF4-FFF2-40B4-BE49-F238E27FC236}">
                  <a16:creationId xmlns:a16="http://schemas.microsoft.com/office/drawing/2014/main" id="{9FC687AA-23B2-40A1-988A-08207C55C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719767">
              <a:off x="2706785" y="2640910"/>
              <a:ext cx="348087" cy="1072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ちりとりのイラスト">
              <a:extLst>
                <a:ext uri="{FF2B5EF4-FFF2-40B4-BE49-F238E27FC236}">
                  <a16:creationId xmlns:a16="http://schemas.microsoft.com/office/drawing/2014/main" id="{85B6038A-8E3D-4A29-B06D-5CCBDEBD5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044" y="2393715"/>
              <a:ext cx="847148" cy="864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レジ袋のイラスト">
              <a:extLst>
                <a:ext uri="{FF2B5EF4-FFF2-40B4-BE49-F238E27FC236}">
                  <a16:creationId xmlns:a16="http://schemas.microsoft.com/office/drawing/2014/main" id="{62BDC5BA-E834-4F2D-A90C-FB6BB5920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127" y="3405405"/>
              <a:ext cx="849113" cy="873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等腰三角形 37">
              <a:extLst>
                <a:ext uri="{FF2B5EF4-FFF2-40B4-BE49-F238E27FC236}">
                  <a16:creationId xmlns:a16="http://schemas.microsoft.com/office/drawing/2014/main" id="{41EF9F96-6085-4D34-A789-DEC17C1DD21A}"/>
                </a:ext>
              </a:extLst>
            </p:cNvPr>
            <p:cNvSpPr/>
            <p:nvPr/>
          </p:nvSpPr>
          <p:spPr>
            <a:xfrm rot="13808722">
              <a:off x="4692164" y="2338131"/>
              <a:ext cx="1010982" cy="2073366"/>
            </a:xfrm>
            <a:prstGeom prst="triangle">
              <a:avLst>
                <a:gd name="adj" fmla="val 10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880F11AD-90EA-4DE6-BC92-36596D260A50}"/>
                </a:ext>
              </a:extLst>
            </p:cNvPr>
            <p:cNvSpPr txBox="1"/>
            <p:nvPr/>
          </p:nvSpPr>
          <p:spPr>
            <a:xfrm>
              <a:off x="5390109" y="2227271"/>
              <a:ext cx="1856910" cy="95410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紀錄：將發掘過程所觀察到的現象，包含土的顏色和土的質地都記錄下來</a:t>
              </a:r>
            </a:p>
          </p:txBody>
        </p:sp>
        <p:pic>
          <p:nvPicPr>
            <p:cNvPr id="3090" name="Picture 18" descr="メモ帳のイラスト（文房具）">
              <a:extLst>
                <a:ext uri="{FF2B5EF4-FFF2-40B4-BE49-F238E27FC236}">
                  <a16:creationId xmlns:a16="http://schemas.microsoft.com/office/drawing/2014/main" id="{0297DBFD-1132-4F4A-9386-16D944270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150" y="2699332"/>
              <a:ext cx="789140" cy="876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34AC1521-FCCC-4F0D-82CB-87BA384253AC}"/>
              </a:ext>
            </a:extLst>
          </p:cNvPr>
          <p:cNvGrpSpPr/>
          <p:nvPr/>
        </p:nvGrpSpPr>
        <p:grpSpPr>
          <a:xfrm>
            <a:off x="5797794" y="2851240"/>
            <a:ext cx="3380348" cy="2153504"/>
            <a:chOff x="5763652" y="2750850"/>
            <a:chExt cx="3380348" cy="2153504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73FC9123-673F-4200-AD30-7D0B77EBF4EF}"/>
                </a:ext>
              </a:extLst>
            </p:cNvPr>
            <p:cNvGrpSpPr/>
            <p:nvPr/>
          </p:nvGrpSpPr>
          <p:grpSpPr>
            <a:xfrm>
              <a:off x="5763652" y="3302553"/>
              <a:ext cx="3220605" cy="1601801"/>
              <a:chOff x="2618928" y="2507387"/>
              <a:chExt cx="2642616" cy="1314332"/>
            </a:xfrm>
          </p:grpSpPr>
          <p:grpSp>
            <p:nvGrpSpPr>
              <p:cNvPr id="31" name="群組 30">
                <a:extLst>
                  <a:ext uri="{FF2B5EF4-FFF2-40B4-BE49-F238E27FC236}">
                    <a16:creationId xmlns:a16="http://schemas.microsoft.com/office/drawing/2014/main" id="{A7E449E2-CCAB-4147-8B71-25756786E56A}"/>
                  </a:ext>
                </a:extLst>
              </p:cNvPr>
              <p:cNvGrpSpPr/>
              <p:nvPr/>
            </p:nvGrpSpPr>
            <p:grpSpPr>
              <a:xfrm>
                <a:off x="2618928" y="2507387"/>
                <a:ext cx="2642616" cy="1314332"/>
                <a:chOff x="228498" y="3080059"/>
                <a:chExt cx="3342964" cy="1813776"/>
              </a:xfrm>
            </p:grpSpPr>
            <p:pic>
              <p:nvPicPr>
                <p:cNvPr id="33" name="圖片 32">
                  <a:extLst>
                    <a:ext uri="{FF2B5EF4-FFF2-40B4-BE49-F238E27FC236}">
                      <a16:creationId xmlns:a16="http://schemas.microsoft.com/office/drawing/2014/main" id="{91BEA9EB-0D10-481A-9D3E-F859DB7AF2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1009" y="3203413"/>
                  <a:ext cx="3330453" cy="1690422"/>
                </a:xfrm>
                <a:prstGeom prst="rect">
                  <a:avLst/>
                </a:prstGeom>
              </p:spPr>
            </p:pic>
            <p:sp>
              <p:nvSpPr>
                <p:cNvPr id="34" name="手繪多邊形: 圖案 33">
                  <a:extLst>
                    <a:ext uri="{FF2B5EF4-FFF2-40B4-BE49-F238E27FC236}">
                      <a16:creationId xmlns:a16="http://schemas.microsoft.com/office/drawing/2014/main" id="{D1721C68-69E4-43EE-9333-D47F71CCD864}"/>
                    </a:ext>
                  </a:extLst>
                </p:cNvPr>
                <p:cNvSpPr/>
                <p:nvPr/>
              </p:nvSpPr>
              <p:spPr>
                <a:xfrm>
                  <a:off x="228498" y="3080059"/>
                  <a:ext cx="182927" cy="282705"/>
                </a:xfrm>
                <a:custGeom>
                  <a:avLst/>
                  <a:gdLst>
                    <a:gd name="connsiteX0" fmla="*/ 0 w 457200"/>
                    <a:gd name="connsiteY0" fmla="*/ 329184 h 585216"/>
                    <a:gd name="connsiteX1" fmla="*/ 64008 w 457200"/>
                    <a:gd name="connsiteY1" fmla="*/ 438912 h 585216"/>
                    <a:gd name="connsiteX2" fmla="*/ 100584 w 457200"/>
                    <a:gd name="connsiteY2" fmla="*/ 557784 h 585216"/>
                    <a:gd name="connsiteX3" fmla="*/ 128016 w 457200"/>
                    <a:gd name="connsiteY3" fmla="*/ 585216 h 585216"/>
                    <a:gd name="connsiteX4" fmla="*/ 182880 w 457200"/>
                    <a:gd name="connsiteY4" fmla="*/ 576072 h 585216"/>
                    <a:gd name="connsiteX5" fmla="*/ 192024 w 457200"/>
                    <a:gd name="connsiteY5" fmla="*/ 530352 h 585216"/>
                    <a:gd name="connsiteX6" fmla="*/ 237744 w 457200"/>
                    <a:gd name="connsiteY6" fmla="*/ 429768 h 585216"/>
                    <a:gd name="connsiteX7" fmla="*/ 246888 w 457200"/>
                    <a:gd name="connsiteY7" fmla="*/ 374904 h 585216"/>
                    <a:gd name="connsiteX8" fmla="*/ 402336 w 457200"/>
                    <a:gd name="connsiteY8" fmla="*/ 100584 h 585216"/>
                    <a:gd name="connsiteX9" fmla="*/ 438912 w 457200"/>
                    <a:gd name="connsiteY9" fmla="*/ 36576 h 585216"/>
                    <a:gd name="connsiteX10" fmla="*/ 448056 w 457200"/>
                    <a:gd name="connsiteY10" fmla="*/ 9144 h 585216"/>
                    <a:gd name="connsiteX11" fmla="*/ 457200 w 457200"/>
                    <a:gd name="connsiteY11" fmla="*/ 0 h 585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7200" h="585216">
                      <a:moveTo>
                        <a:pt x="0" y="329184"/>
                      </a:moveTo>
                      <a:cubicBezTo>
                        <a:pt x="21336" y="365760"/>
                        <a:pt x="53738" y="397832"/>
                        <a:pt x="64008" y="438912"/>
                      </a:cubicBezTo>
                      <a:cubicBezTo>
                        <a:pt x="73340" y="476241"/>
                        <a:pt x="84881" y="526378"/>
                        <a:pt x="100584" y="557784"/>
                      </a:cubicBezTo>
                      <a:cubicBezTo>
                        <a:pt x="106367" y="569350"/>
                        <a:pt x="118872" y="576072"/>
                        <a:pt x="128016" y="585216"/>
                      </a:cubicBezTo>
                      <a:cubicBezTo>
                        <a:pt x="146304" y="582168"/>
                        <a:pt x="168803" y="588138"/>
                        <a:pt x="182880" y="576072"/>
                      </a:cubicBezTo>
                      <a:cubicBezTo>
                        <a:pt x="194680" y="565958"/>
                        <a:pt x="186567" y="544904"/>
                        <a:pt x="192024" y="530352"/>
                      </a:cubicBezTo>
                      <a:cubicBezTo>
                        <a:pt x="204956" y="495868"/>
                        <a:pt x="222504" y="463296"/>
                        <a:pt x="237744" y="429768"/>
                      </a:cubicBezTo>
                      <a:cubicBezTo>
                        <a:pt x="240792" y="411480"/>
                        <a:pt x="239119" y="391738"/>
                        <a:pt x="246888" y="374904"/>
                      </a:cubicBezTo>
                      <a:cubicBezTo>
                        <a:pt x="289373" y="282853"/>
                        <a:pt x="350113" y="189363"/>
                        <a:pt x="402336" y="100584"/>
                      </a:cubicBezTo>
                      <a:cubicBezTo>
                        <a:pt x="414795" y="79403"/>
                        <a:pt x="431141" y="59889"/>
                        <a:pt x="438912" y="36576"/>
                      </a:cubicBezTo>
                      <a:cubicBezTo>
                        <a:pt x="441960" y="27432"/>
                        <a:pt x="443745" y="17765"/>
                        <a:pt x="448056" y="9144"/>
                      </a:cubicBezTo>
                      <a:cubicBezTo>
                        <a:pt x="449984" y="5289"/>
                        <a:pt x="454152" y="3048"/>
                        <a:pt x="457200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35" name="手繪多邊形: 圖案 34">
                  <a:extLst>
                    <a:ext uri="{FF2B5EF4-FFF2-40B4-BE49-F238E27FC236}">
                      <a16:creationId xmlns:a16="http://schemas.microsoft.com/office/drawing/2014/main" id="{925AAE56-8C40-44FC-AA19-E6BEA5099FC6}"/>
                    </a:ext>
                  </a:extLst>
                </p:cNvPr>
                <p:cNvSpPr/>
                <p:nvPr/>
              </p:nvSpPr>
              <p:spPr>
                <a:xfrm>
                  <a:off x="246472" y="4318928"/>
                  <a:ext cx="182927" cy="282705"/>
                </a:xfrm>
                <a:custGeom>
                  <a:avLst/>
                  <a:gdLst>
                    <a:gd name="connsiteX0" fmla="*/ 0 w 457200"/>
                    <a:gd name="connsiteY0" fmla="*/ 329184 h 585216"/>
                    <a:gd name="connsiteX1" fmla="*/ 64008 w 457200"/>
                    <a:gd name="connsiteY1" fmla="*/ 438912 h 585216"/>
                    <a:gd name="connsiteX2" fmla="*/ 100584 w 457200"/>
                    <a:gd name="connsiteY2" fmla="*/ 557784 h 585216"/>
                    <a:gd name="connsiteX3" fmla="*/ 128016 w 457200"/>
                    <a:gd name="connsiteY3" fmla="*/ 585216 h 585216"/>
                    <a:gd name="connsiteX4" fmla="*/ 182880 w 457200"/>
                    <a:gd name="connsiteY4" fmla="*/ 576072 h 585216"/>
                    <a:gd name="connsiteX5" fmla="*/ 192024 w 457200"/>
                    <a:gd name="connsiteY5" fmla="*/ 530352 h 585216"/>
                    <a:gd name="connsiteX6" fmla="*/ 237744 w 457200"/>
                    <a:gd name="connsiteY6" fmla="*/ 429768 h 585216"/>
                    <a:gd name="connsiteX7" fmla="*/ 246888 w 457200"/>
                    <a:gd name="connsiteY7" fmla="*/ 374904 h 585216"/>
                    <a:gd name="connsiteX8" fmla="*/ 402336 w 457200"/>
                    <a:gd name="connsiteY8" fmla="*/ 100584 h 585216"/>
                    <a:gd name="connsiteX9" fmla="*/ 438912 w 457200"/>
                    <a:gd name="connsiteY9" fmla="*/ 36576 h 585216"/>
                    <a:gd name="connsiteX10" fmla="*/ 448056 w 457200"/>
                    <a:gd name="connsiteY10" fmla="*/ 9144 h 585216"/>
                    <a:gd name="connsiteX11" fmla="*/ 457200 w 457200"/>
                    <a:gd name="connsiteY11" fmla="*/ 0 h 585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7200" h="585216">
                      <a:moveTo>
                        <a:pt x="0" y="329184"/>
                      </a:moveTo>
                      <a:cubicBezTo>
                        <a:pt x="21336" y="365760"/>
                        <a:pt x="53738" y="397832"/>
                        <a:pt x="64008" y="438912"/>
                      </a:cubicBezTo>
                      <a:cubicBezTo>
                        <a:pt x="73340" y="476241"/>
                        <a:pt x="84881" y="526378"/>
                        <a:pt x="100584" y="557784"/>
                      </a:cubicBezTo>
                      <a:cubicBezTo>
                        <a:pt x="106367" y="569350"/>
                        <a:pt x="118872" y="576072"/>
                        <a:pt x="128016" y="585216"/>
                      </a:cubicBezTo>
                      <a:cubicBezTo>
                        <a:pt x="146304" y="582168"/>
                        <a:pt x="168803" y="588138"/>
                        <a:pt x="182880" y="576072"/>
                      </a:cubicBezTo>
                      <a:cubicBezTo>
                        <a:pt x="194680" y="565958"/>
                        <a:pt x="186567" y="544904"/>
                        <a:pt x="192024" y="530352"/>
                      </a:cubicBezTo>
                      <a:cubicBezTo>
                        <a:pt x="204956" y="495868"/>
                        <a:pt x="222504" y="463296"/>
                        <a:pt x="237744" y="429768"/>
                      </a:cubicBezTo>
                      <a:cubicBezTo>
                        <a:pt x="240792" y="411480"/>
                        <a:pt x="239119" y="391738"/>
                        <a:pt x="246888" y="374904"/>
                      </a:cubicBezTo>
                      <a:cubicBezTo>
                        <a:pt x="289373" y="282853"/>
                        <a:pt x="350113" y="189363"/>
                        <a:pt x="402336" y="100584"/>
                      </a:cubicBezTo>
                      <a:cubicBezTo>
                        <a:pt x="414795" y="79403"/>
                        <a:pt x="431141" y="59889"/>
                        <a:pt x="438912" y="36576"/>
                      </a:cubicBezTo>
                      <a:cubicBezTo>
                        <a:pt x="441960" y="27432"/>
                        <a:pt x="443745" y="17765"/>
                        <a:pt x="448056" y="9144"/>
                      </a:cubicBezTo>
                      <a:cubicBezTo>
                        <a:pt x="449984" y="5289"/>
                        <a:pt x="454152" y="3048"/>
                        <a:pt x="457200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</p:grp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48EA3B3B-B3D3-44CA-8D16-1BAB49D20686}"/>
                  </a:ext>
                </a:extLst>
              </p:cNvPr>
              <p:cNvSpPr/>
              <p:nvPr/>
            </p:nvSpPr>
            <p:spPr>
              <a:xfrm>
                <a:off x="3839552" y="2507387"/>
                <a:ext cx="144604" cy="204859"/>
              </a:xfrm>
              <a:custGeom>
                <a:avLst/>
                <a:gdLst>
                  <a:gd name="connsiteX0" fmla="*/ 0 w 457200"/>
                  <a:gd name="connsiteY0" fmla="*/ 329184 h 585216"/>
                  <a:gd name="connsiteX1" fmla="*/ 64008 w 457200"/>
                  <a:gd name="connsiteY1" fmla="*/ 438912 h 585216"/>
                  <a:gd name="connsiteX2" fmla="*/ 100584 w 457200"/>
                  <a:gd name="connsiteY2" fmla="*/ 557784 h 585216"/>
                  <a:gd name="connsiteX3" fmla="*/ 128016 w 457200"/>
                  <a:gd name="connsiteY3" fmla="*/ 585216 h 585216"/>
                  <a:gd name="connsiteX4" fmla="*/ 182880 w 457200"/>
                  <a:gd name="connsiteY4" fmla="*/ 576072 h 585216"/>
                  <a:gd name="connsiteX5" fmla="*/ 192024 w 457200"/>
                  <a:gd name="connsiteY5" fmla="*/ 530352 h 585216"/>
                  <a:gd name="connsiteX6" fmla="*/ 237744 w 457200"/>
                  <a:gd name="connsiteY6" fmla="*/ 429768 h 585216"/>
                  <a:gd name="connsiteX7" fmla="*/ 246888 w 457200"/>
                  <a:gd name="connsiteY7" fmla="*/ 374904 h 585216"/>
                  <a:gd name="connsiteX8" fmla="*/ 402336 w 457200"/>
                  <a:gd name="connsiteY8" fmla="*/ 100584 h 585216"/>
                  <a:gd name="connsiteX9" fmla="*/ 438912 w 457200"/>
                  <a:gd name="connsiteY9" fmla="*/ 36576 h 585216"/>
                  <a:gd name="connsiteX10" fmla="*/ 448056 w 457200"/>
                  <a:gd name="connsiteY10" fmla="*/ 9144 h 585216"/>
                  <a:gd name="connsiteX11" fmla="*/ 457200 w 457200"/>
                  <a:gd name="connsiteY11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7200" h="585216">
                    <a:moveTo>
                      <a:pt x="0" y="329184"/>
                    </a:moveTo>
                    <a:cubicBezTo>
                      <a:pt x="21336" y="365760"/>
                      <a:pt x="53738" y="397832"/>
                      <a:pt x="64008" y="438912"/>
                    </a:cubicBezTo>
                    <a:cubicBezTo>
                      <a:pt x="73340" y="476241"/>
                      <a:pt x="84881" y="526378"/>
                      <a:pt x="100584" y="557784"/>
                    </a:cubicBezTo>
                    <a:cubicBezTo>
                      <a:pt x="106367" y="569350"/>
                      <a:pt x="118872" y="576072"/>
                      <a:pt x="128016" y="585216"/>
                    </a:cubicBezTo>
                    <a:cubicBezTo>
                      <a:pt x="146304" y="582168"/>
                      <a:pt x="168803" y="588138"/>
                      <a:pt x="182880" y="576072"/>
                    </a:cubicBezTo>
                    <a:cubicBezTo>
                      <a:pt x="194680" y="565958"/>
                      <a:pt x="186567" y="544904"/>
                      <a:pt x="192024" y="530352"/>
                    </a:cubicBezTo>
                    <a:cubicBezTo>
                      <a:pt x="204956" y="495868"/>
                      <a:pt x="222504" y="463296"/>
                      <a:pt x="237744" y="429768"/>
                    </a:cubicBezTo>
                    <a:cubicBezTo>
                      <a:pt x="240792" y="411480"/>
                      <a:pt x="239119" y="391738"/>
                      <a:pt x="246888" y="374904"/>
                    </a:cubicBezTo>
                    <a:cubicBezTo>
                      <a:pt x="289373" y="282853"/>
                      <a:pt x="350113" y="189363"/>
                      <a:pt x="402336" y="100584"/>
                    </a:cubicBezTo>
                    <a:cubicBezTo>
                      <a:pt x="414795" y="79403"/>
                      <a:pt x="431141" y="59889"/>
                      <a:pt x="438912" y="36576"/>
                    </a:cubicBezTo>
                    <a:cubicBezTo>
                      <a:pt x="441960" y="27432"/>
                      <a:pt x="443745" y="17765"/>
                      <a:pt x="448056" y="9144"/>
                    </a:cubicBezTo>
                    <a:cubicBezTo>
                      <a:pt x="449984" y="5289"/>
                      <a:pt x="454152" y="3048"/>
                      <a:pt x="457200" y="0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0A0D9C2F-1C03-4B54-8138-7BE27A146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032" b="96774" l="2636" r="97199">
                          <a14:foregroundMark x1="24547" y1="46909" x2="24547" y2="46909"/>
                          <a14:foregroundMark x1="11367" y1="49866" x2="11367" y2="49866"/>
                          <a14:foregroundMark x1="18287" y1="56048" x2="18287" y2="56048"/>
                          <a14:foregroundMark x1="23229" y1="59543" x2="23229" y2="59543"/>
                          <a14:foregroundMark x1="32455" y1="64516" x2="32455" y2="64516"/>
                          <a14:foregroundMark x1="48270" y1="64516" x2="48270" y2="64516"/>
                          <a14:foregroundMark x1="58320" y1="59274" x2="58320" y2="59274"/>
                          <a14:foregroundMark x1="35255" y1="52016" x2="35255" y2="52016"/>
                          <a14:foregroundMark x1="42998" y1="56989" x2="42998" y2="56989"/>
                          <a14:foregroundMark x1="16310" y1="47581" x2="16310" y2="47581"/>
                          <a14:foregroundMark x1="20923" y1="52285" x2="20923" y2="52285"/>
                          <a14:foregroundMark x1="27512" y1="53226" x2="27512" y2="53226"/>
                          <a14:foregroundMark x1="16804" y1="50134" x2="16804" y2="50134"/>
                          <a14:foregroundMark x1="9390" y1="47849" x2="9390" y2="47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43053" y="2750850"/>
              <a:ext cx="900947" cy="1103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857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28B5EF4-C0B1-42D1-82FE-C2AD5C52F5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23</a:t>
            </a:fld>
            <a:endParaRPr lang="zh-TW" altLang="en-US"/>
          </a:p>
        </p:txBody>
      </p:sp>
      <p:sp>
        <p:nvSpPr>
          <p:cNvPr id="3" name="Google Shape;632;p72">
            <a:extLst>
              <a:ext uri="{FF2B5EF4-FFF2-40B4-BE49-F238E27FC236}">
                <a16:creationId xmlns:a16="http://schemas.microsoft.com/office/drawing/2014/main" id="{134683E2-10AD-4078-BFAE-98C36E92DE79}"/>
              </a:ext>
            </a:extLst>
          </p:cNvPr>
          <p:cNvSpPr/>
          <p:nvPr/>
        </p:nvSpPr>
        <p:spPr>
          <a:xfrm>
            <a:off x="216245" y="290496"/>
            <a:ext cx="3837865" cy="630637"/>
          </a:xfrm>
          <a:prstGeom prst="chevron">
            <a:avLst>
              <a:gd name="adj" fmla="val 40830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發現東西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6C316928-38B6-41F5-8E42-523CD29A41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0" b="96662" l="3523" r="100000">
                        <a14:foregroundMark x1="44456" y1="46328" x2="44456" y2="46328"/>
                        <a14:foregroundMark x1="64560" y1="47797" x2="64560" y2="47797"/>
                        <a14:foregroundMark x1="60104" y1="57410" x2="60104" y2="57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540"/>
          <a:stretch/>
        </p:blipFill>
        <p:spPr>
          <a:xfrm>
            <a:off x="6270401" y="113119"/>
            <a:ext cx="2474831" cy="1870858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21FF714B-9C22-41FE-B4B1-C6EED4590208}"/>
              </a:ext>
            </a:extLst>
          </p:cNvPr>
          <p:cNvGrpSpPr/>
          <p:nvPr/>
        </p:nvGrpSpPr>
        <p:grpSpPr>
          <a:xfrm>
            <a:off x="381584" y="2990790"/>
            <a:ext cx="2632726" cy="1907511"/>
            <a:chOff x="202290" y="3033365"/>
            <a:chExt cx="2632726" cy="1907511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A1FC678F-7F9D-4BE7-BA62-0AC36F52A8FD}"/>
                </a:ext>
              </a:extLst>
            </p:cNvPr>
            <p:cNvGrpSpPr/>
            <p:nvPr/>
          </p:nvGrpSpPr>
          <p:grpSpPr>
            <a:xfrm>
              <a:off x="202290" y="3715931"/>
              <a:ext cx="2632726" cy="1224945"/>
              <a:chOff x="241009" y="3203413"/>
              <a:chExt cx="3330453" cy="1690422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5B4F1D59-A208-4EEC-9665-AC1109B9DC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1009" y="3203413"/>
                <a:ext cx="3330453" cy="1690422"/>
              </a:xfrm>
              <a:prstGeom prst="rect">
                <a:avLst/>
              </a:prstGeom>
            </p:spPr>
          </p:pic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81C65ADE-1C35-4D65-889E-AC583D512B5F}"/>
                  </a:ext>
                </a:extLst>
              </p:cNvPr>
              <p:cNvSpPr/>
              <p:nvPr/>
            </p:nvSpPr>
            <p:spPr>
              <a:xfrm>
                <a:off x="241009" y="3765919"/>
                <a:ext cx="182927" cy="282705"/>
              </a:xfrm>
              <a:custGeom>
                <a:avLst/>
                <a:gdLst>
                  <a:gd name="connsiteX0" fmla="*/ 0 w 457200"/>
                  <a:gd name="connsiteY0" fmla="*/ 329184 h 585216"/>
                  <a:gd name="connsiteX1" fmla="*/ 64008 w 457200"/>
                  <a:gd name="connsiteY1" fmla="*/ 438912 h 585216"/>
                  <a:gd name="connsiteX2" fmla="*/ 100584 w 457200"/>
                  <a:gd name="connsiteY2" fmla="*/ 557784 h 585216"/>
                  <a:gd name="connsiteX3" fmla="*/ 128016 w 457200"/>
                  <a:gd name="connsiteY3" fmla="*/ 585216 h 585216"/>
                  <a:gd name="connsiteX4" fmla="*/ 182880 w 457200"/>
                  <a:gd name="connsiteY4" fmla="*/ 576072 h 585216"/>
                  <a:gd name="connsiteX5" fmla="*/ 192024 w 457200"/>
                  <a:gd name="connsiteY5" fmla="*/ 530352 h 585216"/>
                  <a:gd name="connsiteX6" fmla="*/ 237744 w 457200"/>
                  <a:gd name="connsiteY6" fmla="*/ 429768 h 585216"/>
                  <a:gd name="connsiteX7" fmla="*/ 246888 w 457200"/>
                  <a:gd name="connsiteY7" fmla="*/ 374904 h 585216"/>
                  <a:gd name="connsiteX8" fmla="*/ 402336 w 457200"/>
                  <a:gd name="connsiteY8" fmla="*/ 100584 h 585216"/>
                  <a:gd name="connsiteX9" fmla="*/ 438912 w 457200"/>
                  <a:gd name="connsiteY9" fmla="*/ 36576 h 585216"/>
                  <a:gd name="connsiteX10" fmla="*/ 448056 w 457200"/>
                  <a:gd name="connsiteY10" fmla="*/ 9144 h 585216"/>
                  <a:gd name="connsiteX11" fmla="*/ 457200 w 457200"/>
                  <a:gd name="connsiteY11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7200" h="585216">
                    <a:moveTo>
                      <a:pt x="0" y="329184"/>
                    </a:moveTo>
                    <a:cubicBezTo>
                      <a:pt x="21336" y="365760"/>
                      <a:pt x="53738" y="397832"/>
                      <a:pt x="64008" y="438912"/>
                    </a:cubicBezTo>
                    <a:cubicBezTo>
                      <a:pt x="73340" y="476241"/>
                      <a:pt x="84881" y="526378"/>
                      <a:pt x="100584" y="557784"/>
                    </a:cubicBezTo>
                    <a:cubicBezTo>
                      <a:pt x="106367" y="569350"/>
                      <a:pt x="118872" y="576072"/>
                      <a:pt x="128016" y="585216"/>
                    </a:cubicBezTo>
                    <a:cubicBezTo>
                      <a:pt x="146304" y="582168"/>
                      <a:pt x="168803" y="588138"/>
                      <a:pt x="182880" y="576072"/>
                    </a:cubicBezTo>
                    <a:cubicBezTo>
                      <a:pt x="194680" y="565958"/>
                      <a:pt x="186567" y="544904"/>
                      <a:pt x="192024" y="530352"/>
                    </a:cubicBezTo>
                    <a:cubicBezTo>
                      <a:pt x="204956" y="495868"/>
                      <a:pt x="222504" y="463296"/>
                      <a:pt x="237744" y="429768"/>
                    </a:cubicBezTo>
                    <a:cubicBezTo>
                      <a:pt x="240792" y="411480"/>
                      <a:pt x="239119" y="391738"/>
                      <a:pt x="246888" y="374904"/>
                    </a:cubicBezTo>
                    <a:cubicBezTo>
                      <a:pt x="289373" y="282853"/>
                      <a:pt x="350113" y="189363"/>
                      <a:pt x="402336" y="100584"/>
                    </a:cubicBezTo>
                    <a:cubicBezTo>
                      <a:pt x="414795" y="79403"/>
                      <a:pt x="431141" y="59889"/>
                      <a:pt x="438912" y="36576"/>
                    </a:cubicBezTo>
                    <a:cubicBezTo>
                      <a:pt x="441960" y="27432"/>
                      <a:pt x="443745" y="17765"/>
                      <a:pt x="448056" y="9144"/>
                    </a:cubicBezTo>
                    <a:cubicBezTo>
                      <a:pt x="449984" y="5289"/>
                      <a:pt x="454152" y="3048"/>
                      <a:pt x="457200" y="0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585D5307-9F45-4EA2-A615-6458DB29D8CF}"/>
                  </a:ext>
                </a:extLst>
              </p:cNvPr>
              <p:cNvSpPr/>
              <p:nvPr/>
            </p:nvSpPr>
            <p:spPr>
              <a:xfrm>
                <a:off x="246472" y="4318928"/>
                <a:ext cx="182927" cy="282705"/>
              </a:xfrm>
              <a:custGeom>
                <a:avLst/>
                <a:gdLst>
                  <a:gd name="connsiteX0" fmla="*/ 0 w 457200"/>
                  <a:gd name="connsiteY0" fmla="*/ 329184 h 585216"/>
                  <a:gd name="connsiteX1" fmla="*/ 64008 w 457200"/>
                  <a:gd name="connsiteY1" fmla="*/ 438912 h 585216"/>
                  <a:gd name="connsiteX2" fmla="*/ 100584 w 457200"/>
                  <a:gd name="connsiteY2" fmla="*/ 557784 h 585216"/>
                  <a:gd name="connsiteX3" fmla="*/ 128016 w 457200"/>
                  <a:gd name="connsiteY3" fmla="*/ 585216 h 585216"/>
                  <a:gd name="connsiteX4" fmla="*/ 182880 w 457200"/>
                  <a:gd name="connsiteY4" fmla="*/ 576072 h 585216"/>
                  <a:gd name="connsiteX5" fmla="*/ 192024 w 457200"/>
                  <a:gd name="connsiteY5" fmla="*/ 530352 h 585216"/>
                  <a:gd name="connsiteX6" fmla="*/ 237744 w 457200"/>
                  <a:gd name="connsiteY6" fmla="*/ 429768 h 585216"/>
                  <a:gd name="connsiteX7" fmla="*/ 246888 w 457200"/>
                  <a:gd name="connsiteY7" fmla="*/ 374904 h 585216"/>
                  <a:gd name="connsiteX8" fmla="*/ 402336 w 457200"/>
                  <a:gd name="connsiteY8" fmla="*/ 100584 h 585216"/>
                  <a:gd name="connsiteX9" fmla="*/ 438912 w 457200"/>
                  <a:gd name="connsiteY9" fmla="*/ 36576 h 585216"/>
                  <a:gd name="connsiteX10" fmla="*/ 448056 w 457200"/>
                  <a:gd name="connsiteY10" fmla="*/ 9144 h 585216"/>
                  <a:gd name="connsiteX11" fmla="*/ 457200 w 457200"/>
                  <a:gd name="connsiteY11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7200" h="585216">
                    <a:moveTo>
                      <a:pt x="0" y="329184"/>
                    </a:moveTo>
                    <a:cubicBezTo>
                      <a:pt x="21336" y="365760"/>
                      <a:pt x="53738" y="397832"/>
                      <a:pt x="64008" y="438912"/>
                    </a:cubicBezTo>
                    <a:cubicBezTo>
                      <a:pt x="73340" y="476241"/>
                      <a:pt x="84881" y="526378"/>
                      <a:pt x="100584" y="557784"/>
                    </a:cubicBezTo>
                    <a:cubicBezTo>
                      <a:pt x="106367" y="569350"/>
                      <a:pt x="118872" y="576072"/>
                      <a:pt x="128016" y="585216"/>
                    </a:cubicBezTo>
                    <a:cubicBezTo>
                      <a:pt x="146304" y="582168"/>
                      <a:pt x="168803" y="588138"/>
                      <a:pt x="182880" y="576072"/>
                    </a:cubicBezTo>
                    <a:cubicBezTo>
                      <a:pt x="194680" y="565958"/>
                      <a:pt x="186567" y="544904"/>
                      <a:pt x="192024" y="530352"/>
                    </a:cubicBezTo>
                    <a:cubicBezTo>
                      <a:pt x="204956" y="495868"/>
                      <a:pt x="222504" y="463296"/>
                      <a:pt x="237744" y="429768"/>
                    </a:cubicBezTo>
                    <a:cubicBezTo>
                      <a:pt x="240792" y="411480"/>
                      <a:pt x="239119" y="391738"/>
                      <a:pt x="246888" y="374904"/>
                    </a:cubicBezTo>
                    <a:cubicBezTo>
                      <a:pt x="289373" y="282853"/>
                      <a:pt x="350113" y="189363"/>
                      <a:pt x="402336" y="100584"/>
                    </a:cubicBezTo>
                    <a:cubicBezTo>
                      <a:pt x="414795" y="79403"/>
                      <a:pt x="431141" y="59889"/>
                      <a:pt x="438912" y="36576"/>
                    </a:cubicBezTo>
                    <a:cubicBezTo>
                      <a:pt x="441960" y="27432"/>
                      <a:pt x="443745" y="17765"/>
                      <a:pt x="448056" y="9144"/>
                    </a:cubicBezTo>
                    <a:cubicBezTo>
                      <a:pt x="449984" y="5289"/>
                      <a:pt x="454152" y="3048"/>
                      <a:pt x="457200" y="0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71FF11C8-5357-4ED5-B531-2D15CC6A0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32" b="96774" l="2636" r="97199">
                          <a14:foregroundMark x1="24547" y1="46909" x2="24547" y2="46909"/>
                          <a14:foregroundMark x1="11367" y1="49866" x2="11367" y2="49866"/>
                          <a14:foregroundMark x1="18287" y1="56048" x2="18287" y2="56048"/>
                          <a14:foregroundMark x1="23229" y1="59543" x2="23229" y2="59543"/>
                          <a14:foregroundMark x1="32455" y1="64516" x2="32455" y2="64516"/>
                          <a14:foregroundMark x1="48270" y1="64516" x2="48270" y2="64516"/>
                          <a14:foregroundMark x1="58320" y1="59274" x2="58320" y2="59274"/>
                          <a14:foregroundMark x1="35255" y1="52016" x2="35255" y2="52016"/>
                          <a14:foregroundMark x1="42998" y1="56989" x2="42998" y2="56989"/>
                          <a14:foregroundMark x1="16310" y1="47581" x2="16310" y2="47581"/>
                          <a14:foregroundMark x1="20923" y1="52285" x2="20923" y2="52285"/>
                          <a14:foregroundMark x1="27512" y1="53226" x2="27512" y2="53226"/>
                          <a14:foregroundMark x1="16804" y1="50134" x2="16804" y2="50134"/>
                          <a14:foregroundMark x1="9390" y1="47849" x2="9390" y2="47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9450" y="3033365"/>
              <a:ext cx="900947" cy="1103406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73F6AA5-1C2D-4D92-B036-F2C7B59E7C6D}"/>
              </a:ext>
            </a:extLst>
          </p:cNvPr>
          <p:cNvGrpSpPr/>
          <p:nvPr/>
        </p:nvGrpSpPr>
        <p:grpSpPr>
          <a:xfrm>
            <a:off x="1291517" y="1195534"/>
            <a:ext cx="7333240" cy="3834847"/>
            <a:chOff x="1291517" y="1195534"/>
            <a:chExt cx="7333240" cy="3834847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1E778935-9C8F-4E9E-89B0-1A79FC77C0EC}"/>
                </a:ext>
              </a:extLst>
            </p:cNvPr>
            <p:cNvGrpSpPr/>
            <p:nvPr/>
          </p:nvGrpSpPr>
          <p:grpSpPr>
            <a:xfrm>
              <a:off x="1291517" y="1195534"/>
              <a:ext cx="7333240" cy="3834847"/>
              <a:chOff x="1291517" y="1195534"/>
              <a:chExt cx="7333240" cy="3834847"/>
            </a:xfrm>
          </p:grpSpPr>
          <p:grpSp>
            <p:nvGrpSpPr>
              <p:cNvPr id="18" name="群組 17">
                <a:extLst>
                  <a:ext uri="{FF2B5EF4-FFF2-40B4-BE49-F238E27FC236}">
                    <a16:creationId xmlns:a16="http://schemas.microsoft.com/office/drawing/2014/main" id="{13F3F176-7DBD-4452-A031-4662E4B49EFF}"/>
                  </a:ext>
                </a:extLst>
              </p:cNvPr>
              <p:cNvGrpSpPr/>
              <p:nvPr/>
            </p:nvGrpSpPr>
            <p:grpSpPr>
              <a:xfrm>
                <a:off x="1291517" y="1195534"/>
                <a:ext cx="7333240" cy="3834847"/>
                <a:chOff x="1808416" y="1024574"/>
                <a:chExt cx="7333240" cy="3834847"/>
              </a:xfrm>
            </p:grpSpPr>
            <p:grpSp>
              <p:nvGrpSpPr>
                <p:cNvPr id="6" name="群組 5">
                  <a:extLst>
                    <a:ext uri="{FF2B5EF4-FFF2-40B4-BE49-F238E27FC236}">
                      <a16:creationId xmlns:a16="http://schemas.microsoft.com/office/drawing/2014/main" id="{03CAC8B0-6CB2-40B4-A441-FD665AD0C487}"/>
                    </a:ext>
                  </a:extLst>
                </p:cNvPr>
                <p:cNvGrpSpPr/>
                <p:nvPr/>
              </p:nvGrpSpPr>
              <p:grpSpPr>
                <a:xfrm>
                  <a:off x="1808416" y="1024574"/>
                  <a:ext cx="7333240" cy="3834847"/>
                  <a:chOff x="1020078" y="470512"/>
                  <a:chExt cx="7333240" cy="3834847"/>
                </a:xfrm>
              </p:grpSpPr>
              <p:pic>
                <p:nvPicPr>
                  <p:cNvPr id="8" name="Picture 10" descr="プラスチックケースのイラスト">
                    <a:extLst>
                      <a:ext uri="{FF2B5EF4-FFF2-40B4-BE49-F238E27FC236}">
                        <a16:creationId xmlns:a16="http://schemas.microsoft.com/office/drawing/2014/main" id="{698CC17C-F9BD-4154-ADB3-B08A01F0BA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0517" y="2363489"/>
                    <a:ext cx="2151657" cy="19418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" name="等腰三角形 8">
                    <a:extLst>
                      <a:ext uri="{FF2B5EF4-FFF2-40B4-BE49-F238E27FC236}">
                        <a16:creationId xmlns:a16="http://schemas.microsoft.com/office/drawing/2014/main" id="{C739134F-7B06-4190-A7A2-F24684E1D1E7}"/>
                      </a:ext>
                    </a:extLst>
                  </p:cNvPr>
                  <p:cNvSpPr/>
                  <p:nvPr/>
                </p:nvSpPr>
                <p:spPr>
                  <a:xfrm rot="14902778">
                    <a:off x="5163111" y="1433257"/>
                    <a:ext cx="1010982" cy="2300541"/>
                  </a:xfrm>
                  <a:prstGeom prst="triangle">
                    <a:avLst>
                      <a:gd name="adj" fmla="val 49173"/>
                    </a:avLst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0" name="等腰三角形 9">
                    <a:extLst>
                      <a:ext uri="{FF2B5EF4-FFF2-40B4-BE49-F238E27FC236}">
                        <a16:creationId xmlns:a16="http://schemas.microsoft.com/office/drawing/2014/main" id="{FD84D0BD-1A20-40F5-AD4B-86D4B542FC3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885079" y="613202"/>
                    <a:ext cx="1010982" cy="2406147"/>
                  </a:xfrm>
                  <a:prstGeom prst="triangle">
                    <a:avLst>
                      <a:gd name="adj" fmla="val 49173"/>
                    </a:avLst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1" name="等腰三角形 10">
                    <a:extLst>
                      <a:ext uri="{FF2B5EF4-FFF2-40B4-BE49-F238E27FC236}">
                        <a16:creationId xmlns:a16="http://schemas.microsoft.com/office/drawing/2014/main" id="{DDB38EA6-C386-44FC-A06C-BDAFBC3B4C5C}"/>
                      </a:ext>
                    </a:extLst>
                  </p:cNvPr>
                  <p:cNvSpPr/>
                  <p:nvPr/>
                </p:nvSpPr>
                <p:spPr>
                  <a:xfrm rot="7583844">
                    <a:off x="2528674" y="956172"/>
                    <a:ext cx="821938" cy="2406147"/>
                  </a:xfrm>
                  <a:prstGeom prst="triangle">
                    <a:avLst>
                      <a:gd name="adj" fmla="val 49173"/>
                    </a:avLst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3" name="文字方塊 12">
                    <a:extLst>
                      <a:ext uri="{FF2B5EF4-FFF2-40B4-BE49-F238E27FC236}">
                        <a16:creationId xmlns:a16="http://schemas.microsoft.com/office/drawing/2014/main" id="{D1B2D32D-DCE6-40D7-98CD-A9C9AEABD156}"/>
                      </a:ext>
                    </a:extLst>
                  </p:cNvPr>
                  <p:cNvSpPr txBox="1"/>
                  <p:nvPr/>
                </p:nvSpPr>
                <p:spPr>
                  <a:xfrm>
                    <a:off x="3350517" y="470512"/>
                    <a:ext cx="2257206" cy="1169551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dirty="0"/>
                      <a:t>捲尺或直尺：測量發現的東西的位置並記錄。</a:t>
                    </a:r>
                    <a:endParaRPr lang="en-US" altLang="zh-TW" dirty="0"/>
                  </a:p>
                  <a:p>
                    <a:r>
                      <a:rPr lang="en-US" altLang="zh-TW" dirty="0"/>
                      <a:t>1.</a:t>
                    </a:r>
                    <a:r>
                      <a:rPr lang="zh-TW" altLang="en-US" dirty="0"/>
                      <a:t>距離盒子北邊和盒子東邊的距離</a:t>
                    </a:r>
                    <a:endParaRPr lang="en-US" altLang="zh-TW" dirty="0"/>
                  </a:p>
                  <a:p>
                    <a:r>
                      <a:rPr lang="en-US" altLang="zh-TW" dirty="0"/>
                      <a:t>2.</a:t>
                    </a:r>
                    <a:r>
                      <a:rPr lang="zh-TW" altLang="en-US" dirty="0"/>
                      <a:t>距離盒子等端的距離</a:t>
                    </a:r>
                  </a:p>
                </p:txBody>
              </p:sp>
              <p:sp>
                <p:nvSpPr>
                  <p:cNvPr id="14" name="文字方塊 13">
                    <a:extLst>
                      <a:ext uri="{FF2B5EF4-FFF2-40B4-BE49-F238E27FC236}">
                        <a16:creationId xmlns:a16="http://schemas.microsoft.com/office/drawing/2014/main" id="{138E4DFB-6E8F-4B1C-A0EF-D10A6AFC7E6A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078" y="1051132"/>
                    <a:ext cx="1856910" cy="738664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dirty="0"/>
                      <a:t>小刷子：發現東西後，小心將土輕開。注意不要移動東西位置！</a:t>
                    </a:r>
                  </a:p>
                </p:txBody>
              </p:sp>
              <p:sp>
                <p:nvSpPr>
                  <p:cNvPr id="16" name="文字方塊 15">
                    <a:extLst>
                      <a:ext uri="{FF2B5EF4-FFF2-40B4-BE49-F238E27FC236}">
                        <a16:creationId xmlns:a16="http://schemas.microsoft.com/office/drawing/2014/main" id="{EE8B68EA-1169-4CA1-87A5-3C425481D95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0265" y="1640063"/>
                    <a:ext cx="1973053" cy="1815882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dirty="0"/>
                      <a:t>夾鏈袋：將發現的東西取起放入夾鏈袋，在袋上寫以下資訊</a:t>
                    </a:r>
                    <a:endParaRPr lang="en-US" altLang="zh-TW" dirty="0"/>
                  </a:p>
                  <a:p>
                    <a:r>
                      <a:rPr lang="en-US" altLang="zh-TW" dirty="0"/>
                      <a:t>XXXX-</a:t>
                    </a:r>
                    <a:r>
                      <a:rPr lang="zh-TW" altLang="en-US" dirty="0"/>
                      <a:t>遺址名稱</a:t>
                    </a:r>
                    <a:endParaRPr lang="en-US" altLang="zh-TW" dirty="0"/>
                  </a:p>
                  <a:p>
                    <a:r>
                      <a:rPr lang="en-US" altLang="zh-TW" dirty="0"/>
                      <a:t>TPX-</a:t>
                    </a:r>
                    <a:r>
                      <a:rPr lang="zh-TW" altLang="en-US" dirty="0"/>
                      <a:t>小組編號</a:t>
                    </a:r>
                    <a:endParaRPr lang="en-US" altLang="zh-TW" dirty="0"/>
                  </a:p>
                  <a:p>
                    <a:r>
                      <a:rPr lang="en-US" altLang="zh-TW" dirty="0"/>
                      <a:t>LX-</a:t>
                    </a:r>
                    <a:r>
                      <a:rPr lang="zh-TW" altLang="en-US" dirty="0"/>
                      <a:t>第幾層</a:t>
                    </a:r>
                    <a:endParaRPr lang="en-US" altLang="zh-TW" dirty="0"/>
                  </a:p>
                  <a:p>
                    <a:r>
                      <a:rPr lang="en-US" altLang="zh-TW" dirty="0"/>
                      <a:t>XXXX-</a:t>
                    </a:r>
                    <a:r>
                      <a:rPr lang="zh-TW" altLang="en-US" dirty="0"/>
                      <a:t>發現的東西</a:t>
                    </a:r>
                    <a:endParaRPr lang="en-US" altLang="zh-TW" dirty="0"/>
                  </a:p>
                  <a:p>
                    <a:r>
                      <a:rPr lang="en-US" altLang="zh-TW" dirty="0"/>
                      <a:t>20XX.XX.XX-</a:t>
                    </a:r>
                    <a:r>
                      <a:rPr lang="zh-TW" altLang="en-US" dirty="0"/>
                      <a:t>今天日期</a:t>
                    </a:r>
                    <a:endParaRPr lang="en-US" altLang="zh-TW" dirty="0"/>
                  </a:p>
                </p:txBody>
              </p:sp>
              <p:pic>
                <p:nvPicPr>
                  <p:cNvPr id="12" name="Picture 2" descr="メジャーのイラスト（文房具）">
                    <a:extLst>
                      <a:ext uri="{FF2B5EF4-FFF2-40B4-BE49-F238E27FC236}">
                        <a16:creationId xmlns:a16="http://schemas.microsoft.com/office/drawing/2014/main" id="{C8EB1EFD-78EB-4C5E-A414-44A3EEDCB4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80802" y="1623237"/>
                    <a:ext cx="671548" cy="69053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7" name="Picture 4" descr="定規のイラスト（文房具）">
                  <a:extLst>
                    <a:ext uri="{FF2B5EF4-FFF2-40B4-BE49-F238E27FC236}">
                      <a16:creationId xmlns:a16="http://schemas.microsoft.com/office/drawing/2014/main" id="{B443C4AC-2A41-4D05-8547-E2D214A976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70335">
                  <a:off x="4941307" y="2597594"/>
                  <a:ext cx="601190" cy="8497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22" name="Picture 2" descr="OPP袋のイラスト（ジップ付き）">
                  <a:extLst>
                    <a:ext uri="{FF2B5EF4-FFF2-40B4-BE49-F238E27FC236}">
                      <a16:creationId xmlns:a16="http://schemas.microsoft.com/office/drawing/2014/main" id="{EFBC467D-EABE-474A-8836-F29C3630BD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94788" y="2681094"/>
                  <a:ext cx="636050" cy="9129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126" name="Picture 6" descr="書類とペンのイラスト">
                <a:extLst>
                  <a:ext uri="{FF2B5EF4-FFF2-40B4-BE49-F238E27FC236}">
                    <a16:creationId xmlns:a16="http://schemas.microsoft.com/office/drawing/2014/main" id="{9EF8EEE3-CAE5-4C7E-82A5-53A16CA738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6896" y="2314750"/>
                <a:ext cx="620666" cy="620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6" descr="■">
              <a:extLst>
                <a:ext uri="{FF2B5EF4-FFF2-40B4-BE49-F238E27FC236}">
                  <a16:creationId xmlns:a16="http://schemas.microsoft.com/office/drawing/2014/main" id="{9622529E-87DC-412B-A2A7-89F6BE74A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418" b="90305" l="10000" r="94250">
                          <a14:foregroundMark x1="78250" y1="22715" x2="80750" y2="36565"/>
                          <a14:foregroundMark x1="80750" y1="36565" x2="90250" y2="35457"/>
                          <a14:foregroundMark x1="44000" y1="88366" x2="49250" y2="90305"/>
                          <a14:foregroundMark x1="94250" y1="29640" x2="92250" y2="20499"/>
                          <a14:backgroundMark x1="60250" y1="45429" x2="57500" y2="60388"/>
                          <a14:backgroundMark x1="57500" y1="60388" x2="50250" y2="72299"/>
                          <a14:backgroundMark x1="50250" y1="72299" x2="38750" y2="80055"/>
                          <a14:backgroundMark x1="38750" y1="80055" x2="25500" y2="70914"/>
                          <a14:backgroundMark x1="25500" y1="70914" x2="18000" y2="56787"/>
                          <a14:backgroundMark x1="18000" y1="56787" x2="18250" y2="27424"/>
                          <a14:backgroundMark x1="18250" y1="27424" x2="27000" y2="13573"/>
                          <a14:backgroundMark x1="27000" y1="13573" x2="37250" y2="29640"/>
                          <a14:backgroundMark x1="37250" y1="29640" x2="39250" y2="44321"/>
                          <a14:backgroundMark x1="39250" y1="44321" x2="34250" y2="59557"/>
                          <a14:backgroundMark x1="34250" y1="59557" x2="32500" y2="39889"/>
                          <a14:backgroundMark x1="32500" y1="39889" x2="41000" y2="25208"/>
                          <a14:backgroundMark x1="41000" y1="25208" x2="46500" y2="38504"/>
                          <a14:backgroundMark x1="46500" y1="38504" x2="44750" y2="54017"/>
                          <a14:backgroundMark x1="44750" y1="54017" x2="34500" y2="63158"/>
                          <a14:backgroundMark x1="34500" y1="63158" x2="31750" y2="47091"/>
                          <a14:backgroundMark x1="28500" y1="27978" x2="28500" y2="51247"/>
                          <a14:backgroundMark x1="28500" y1="51247" x2="32750" y2="65651"/>
                          <a14:backgroundMark x1="32750" y1="65651" x2="33500" y2="50416"/>
                          <a14:backgroundMark x1="33500" y1="50416" x2="40250" y2="33518"/>
                          <a14:backgroundMark x1="40250" y1="33518" x2="50250" y2="42382"/>
                          <a14:backgroundMark x1="50250" y1="42382" x2="47000" y2="15789"/>
                          <a14:backgroundMark x1="47000" y1="15789" x2="43500" y2="34349"/>
                          <a14:backgroundMark x1="43500" y1="34349" x2="27500" y2="35180"/>
                          <a14:backgroundMark x1="27500" y1="35180" x2="17500" y2="16066"/>
                          <a14:backgroundMark x1="17500" y1="16066" x2="23250" y2="1939"/>
                          <a14:backgroundMark x1="23250" y1="1939" x2="36000" y2="21607"/>
                          <a14:backgroundMark x1="36000" y1="21607" x2="51250" y2="17729"/>
                          <a14:backgroundMark x1="51250" y1="17729" x2="56750" y2="31856"/>
                          <a14:backgroundMark x1="56750" y1="31856" x2="53250" y2="39612"/>
                          <a14:backgroundMark x1="35409" y1="77016" x2="16732" y2="31855"/>
                          <a14:backgroundMark x1="16732" y1="31855" x2="10117" y2="72581"/>
                          <a14:backgroundMark x1="16732" y1="73387" x2="11673" y2="74597"/>
                          <a14:backgroundMark x1="13619" y1="76210" x2="17510" y2="70968"/>
                          <a14:backgroundMark x1="20233" y1="73790" x2="35019" y2="786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720036">
              <a:off x="2801644" y="2219040"/>
              <a:ext cx="1065279" cy="103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0515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09B7C3E-8183-484E-912A-8471D42398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24</a:t>
            </a:fld>
            <a:endParaRPr lang="zh-TW" altLang="en-US"/>
          </a:p>
        </p:txBody>
      </p:sp>
      <p:sp>
        <p:nvSpPr>
          <p:cNvPr id="3" name="Google Shape;632;p72">
            <a:extLst>
              <a:ext uri="{FF2B5EF4-FFF2-40B4-BE49-F238E27FC236}">
                <a16:creationId xmlns:a16="http://schemas.microsoft.com/office/drawing/2014/main" id="{6840D1C4-D15E-4041-942B-BB35F8F4EFAD}"/>
              </a:ext>
            </a:extLst>
          </p:cNvPr>
          <p:cNvSpPr/>
          <p:nvPr/>
        </p:nvSpPr>
        <p:spPr>
          <a:xfrm>
            <a:off x="216245" y="290496"/>
            <a:ext cx="3837865" cy="630637"/>
          </a:xfrm>
          <a:prstGeom prst="chevron">
            <a:avLst>
              <a:gd name="adj" fmla="val 40830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結束發掘</a:t>
            </a:r>
            <a:r>
              <a:rPr lang="zh-TW" altLang="en-US" sz="2000" b="1" dirty="0"/>
              <a:t>：完成紀錄與討論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02DB3B3-717D-4E24-B0D6-A3C2BC5C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27" y="1157335"/>
            <a:ext cx="3837866" cy="3776132"/>
          </a:xfrm>
          <a:prstGeom prst="rect">
            <a:avLst/>
          </a:prstGeom>
        </p:spPr>
      </p:pic>
      <p:sp>
        <p:nvSpPr>
          <p:cNvPr id="5" name="Google Shape;711;p82">
            <a:extLst>
              <a:ext uri="{FF2B5EF4-FFF2-40B4-BE49-F238E27FC236}">
                <a16:creationId xmlns:a16="http://schemas.microsoft.com/office/drawing/2014/main" id="{C737B03E-C3C1-412C-9A73-F45777A981A2}"/>
              </a:ext>
            </a:extLst>
          </p:cNvPr>
          <p:cNvSpPr txBox="1">
            <a:spLocks/>
          </p:cNvSpPr>
          <p:nvPr/>
        </p:nvSpPr>
        <p:spPr>
          <a:xfrm>
            <a:off x="5098009" y="1751850"/>
            <a:ext cx="3655698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小組討論：</a:t>
            </a:r>
            <a:endParaRPr lang="en-US" altLang="zh-TW" sz="2400" b="1" dirty="0">
              <a:solidFill>
                <a:schemeClr val="bg1"/>
              </a:solidFill>
            </a:endParaRPr>
          </a:p>
          <a:p>
            <a:r>
              <a:rPr lang="zh-TW" altLang="en-US" sz="2400" b="1" dirty="0">
                <a:solidFill>
                  <a:schemeClr val="bg1"/>
                </a:solidFill>
              </a:rPr>
              <a:t>根據發掘過程所發現的東西、與這些東西分布的位置，推測這裡曾經發生什麼事？</a:t>
            </a:r>
          </a:p>
          <a:p>
            <a:pPr algn="ctr">
              <a:spcBef>
                <a:spcPts val="1000"/>
              </a:spcBef>
            </a:pP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36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FFD2BC8-2011-4AF7-87A0-4FD877B1C7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25</a:t>
            </a:fld>
            <a:endParaRPr lang="zh-TW" altLang="en-US"/>
          </a:p>
        </p:txBody>
      </p:sp>
      <p:graphicFrame>
        <p:nvGraphicFramePr>
          <p:cNvPr id="3" name="表格 9">
            <a:extLst>
              <a:ext uri="{FF2B5EF4-FFF2-40B4-BE49-F238E27FC236}">
                <a16:creationId xmlns:a16="http://schemas.microsoft.com/office/drawing/2014/main" id="{ECBD4FBB-73B4-45A2-835F-58A764459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932892"/>
              </p:ext>
            </p:extLst>
          </p:nvPr>
        </p:nvGraphicFramePr>
        <p:xfrm>
          <a:off x="985279" y="1714740"/>
          <a:ext cx="7418832" cy="1834248"/>
        </p:xfrm>
        <a:graphic>
          <a:graphicData uri="http://schemas.openxmlformats.org/drawingml/2006/table">
            <a:tbl>
              <a:tblPr firstRow="1" bandRow="1">
                <a:tableStyleId>{5CBF9CC4-7068-4D26-AB6E-654263C29B82}</a:tableStyleId>
              </a:tblPr>
              <a:tblGrid>
                <a:gridCol w="771559">
                  <a:extLst>
                    <a:ext uri="{9D8B030D-6E8A-4147-A177-3AD203B41FA5}">
                      <a16:colId xmlns:a16="http://schemas.microsoft.com/office/drawing/2014/main" val="2833179143"/>
                    </a:ext>
                  </a:extLst>
                </a:gridCol>
                <a:gridCol w="3044537">
                  <a:extLst>
                    <a:ext uri="{9D8B030D-6E8A-4147-A177-3AD203B41FA5}">
                      <a16:colId xmlns:a16="http://schemas.microsoft.com/office/drawing/2014/main" val="2631633702"/>
                    </a:ext>
                  </a:extLst>
                </a:gridCol>
                <a:gridCol w="3602736">
                  <a:extLst>
                    <a:ext uri="{9D8B030D-6E8A-4147-A177-3AD203B41FA5}">
                      <a16:colId xmlns:a16="http://schemas.microsoft.com/office/drawing/2014/main" val="11486767"/>
                    </a:ext>
                  </a:extLst>
                </a:gridCol>
              </a:tblGrid>
              <a:tr h="306616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頁數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圖像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來源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977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P.6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考古發掘工作照片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國立臺灣大學人類學系江芝華老師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3401"/>
                  </a:ext>
                </a:extLst>
              </a:tr>
              <a:tr h="306616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P.11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考古發掘工作照片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345497"/>
                  </a:ext>
                </a:extLst>
              </a:tr>
              <a:tr h="24887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P.12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考古發掘工作照片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912720"/>
                  </a:ext>
                </a:extLst>
              </a:tr>
              <a:tr h="306616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P.14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考古發掘工作照片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99994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P.15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虎頭山公園遺址坑面圖與坑面照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15469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15DD6E33-C393-427C-A8D2-2D8A5C39C08A}"/>
              </a:ext>
            </a:extLst>
          </p:cNvPr>
          <p:cNvSpPr txBox="1"/>
          <p:nvPr/>
        </p:nvSpPr>
        <p:spPr>
          <a:xfrm>
            <a:off x="896887" y="1303721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圖像來源：</a:t>
            </a:r>
          </a:p>
        </p:txBody>
      </p:sp>
    </p:spTree>
    <p:extLst>
      <p:ext uri="{BB962C8B-B14F-4D97-AF65-F5344CB8AC3E}">
        <p14:creationId xmlns:p14="http://schemas.microsoft.com/office/powerpoint/2010/main" val="3576172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4"/>
          <p:cNvSpPr txBox="1">
            <a:spLocks noGrp="1"/>
          </p:cNvSpPr>
          <p:nvPr>
            <p:ph type="ctrTitle"/>
          </p:nvPr>
        </p:nvSpPr>
        <p:spPr>
          <a:xfrm>
            <a:off x="1548007" y="2147297"/>
            <a:ext cx="7205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altLang="en-US" sz="2000" dirty="0">
                <a:solidFill>
                  <a:srgbClr val="72533A"/>
                </a:solidFill>
              </a:rPr>
              <a:t>主題二：</a:t>
            </a:r>
            <a:br>
              <a:rPr lang="en-US" altLang="zh-TW" dirty="0">
                <a:solidFill>
                  <a:srgbClr val="72533A"/>
                </a:solidFill>
              </a:rPr>
            </a:br>
            <a:r>
              <a:rPr lang="zh-TW" dirty="0">
                <a:solidFill>
                  <a:srgbClr val="72533A"/>
                </a:solidFill>
              </a:rPr>
              <a:t>沒有時光機</a:t>
            </a:r>
            <a:endParaRPr dirty="0">
              <a:solidFill>
                <a:srgbClr val="72533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dirty="0">
                <a:solidFill>
                  <a:srgbClr val="72533A"/>
                </a:solidFill>
              </a:rPr>
              <a:t>就從「物」了解過去</a:t>
            </a:r>
            <a:endParaRPr dirty="0">
              <a:solidFill>
                <a:srgbClr val="72533A"/>
              </a:solidFill>
            </a:endParaRPr>
          </a:p>
        </p:txBody>
      </p:sp>
      <p:sp>
        <p:nvSpPr>
          <p:cNvPr id="560" name="Google Shape;560;p64"/>
          <p:cNvSpPr txBox="1">
            <a:spLocks noGrp="1"/>
          </p:cNvSpPr>
          <p:nvPr>
            <p:ph type="subTitle" idx="1"/>
          </p:nvPr>
        </p:nvSpPr>
        <p:spPr>
          <a:xfrm>
            <a:off x="1608457" y="3581932"/>
            <a:ext cx="354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zh-TW" dirty="0">
                <a:solidFill>
                  <a:schemeClr val="accent6">
                    <a:lumMod val="75000"/>
                  </a:schemeClr>
                </a:solidFill>
              </a:rPr>
              <a:t>PART </a:t>
            </a:r>
            <a:r>
              <a:rPr lang="zh-TW" altLang="zh-TW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：物的解析</a:t>
            </a:r>
            <a:endParaRPr dirty="0"/>
          </a:p>
        </p:txBody>
      </p:sp>
      <p:sp>
        <p:nvSpPr>
          <p:cNvPr id="561" name="Google Shape;561;p64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225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0EC01EE-0049-4E2F-9955-1EBA3D7447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27</a:t>
            </a:fld>
            <a:endParaRPr lang="zh-TW" altLang="en-US"/>
          </a:p>
        </p:txBody>
      </p:sp>
      <p:sp>
        <p:nvSpPr>
          <p:cNvPr id="4" name="Google Shape;732;p85">
            <a:extLst>
              <a:ext uri="{FF2B5EF4-FFF2-40B4-BE49-F238E27FC236}">
                <a16:creationId xmlns:a16="http://schemas.microsoft.com/office/drawing/2014/main" id="{5D76B39D-344D-48CE-BF37-5C3DA2488B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4330" y="4938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sz="3000" b="1" dirty="0"/>
              <a:t>發掘結束後</a:t>
            </a:r>
            <a:r>
              <a:rPr lang="en-US" altLang="zh-TW" sz="3000" b="1" dirty="0"/>
              <a:t>……</a:t>
            </a:r>
            <a:r>
              <a:rPr lang="zh-TW" sz="3000" b="1" dirty="0"/>
              <a:t>考古工作可還沒結束！</a:t>
            </a:r>
            <a:endParaRPr sz="3000" b="1" dirty="0"/>
          </a:p>
        </p:txBody>
      </p:sp>
      <p:sp>
        <p:nvSpPr>
          <p:cNvPr id="5" name="Google Shape;734;p85">
            <a:extLst>
              <a:ext uri="{FF2B5EF4-FFF2-40B4-BE49-F238E27FC236}">
                <a16:creationId xmlns:a16="http://schemas.microsoft.com/office/drawing/2014/main" id="{08B53AF3-32D2-439D-8238-E6C6DD79BE0A}"/>
              </a:ext>
            </a:extLst>
          </p:cNvPr>
          <p:cNvSpPr/>
          <p:nvPr/>
        </p:nvSpPr>
        <p:spPr>
          <a:xfrm>
            <a:off x="733778" y="1438554"/>
            <a:ext cx="1134300" cy="1133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清洗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5;p85">
            <a:extLst>
              <a:ext uri="{FF2B5EF4-FFF2-40B4-BE49-F238E27FC236}">
                <a16:creationId xmlns:a16="http://schemas.microsoft.com/office/drawing/2014/main" id="{AF05FB7E-787F-4364-AF81-C67753F83BF7}"/>
              </a:ext>
            </a:extLst>
          </p:cNvPr>
          <p:cNvSpPr/>
          <p:nvPr/>
        </p:nvSpPr>
        <p:spPr>
          <a:xfrm>
            <a:off x="2052753" y="1438554"/>
            <a:ext cx="1134300" cy="1133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zh-TW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分類</a:t>
            </a:r>
            <a:r>
              <a:rPr lang="zh-TW" altLang="en-US" sz="1600" dirty="0"/>
              <a:t>與編號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36;p85">
            <a:extLst>
              <a:ext uri="{FF2B5EF4-FFF2-40B4-BE49-F238E27FC236}">
                <a16:creationId xmlns:a16="http://schemas.microsoft.com/office/drawing/2014/main" id="{061522F5-259E-43FB-A1BB-3A8F1E4D1003}"/>
              </a:ext>
            </a:extLst>
          </p:cNvPr>
          <p:cNvSpPr/>
          <p:nvPr/>
        </p:nvSpPr>
        <p:spPr>
          <a:xfrm>
            <a:off x="3371728" y="1438554"/>
            <a:ext cx="1134300" cy="1133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zh-TW" altLang="en-US" sz="2100" dirty="0"/>
              <a:t>測量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37;p85">
            <a:extLst>
              <a:ext uri="{FF2B5EF4-FFF2-40B4-BE49-F238E27FC236}">
                <a16:creationId xmlns:a16="http://schemas.microsoft.com/office/drawing/2014/main" id="{37E0F857-7C3A-4A15-B0E8-4A8A32A3813A}"/>
              </a:ext>
            </a:extLst>
          </p:cNvPr>
          <p:cNvSpPr/>
          <p:nvPr/>
        </p:nvSpPr>
        <p:spPr>
          <a:xfrm>
            <a:off x="4690703" y="1438554"/>
            <a:ext cx="1134300" cy="1133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拍照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8;p85">
            <a:extLst>
              <a:ext uri="{FF2B5EF4-FFF2-40B4-BE49-F238E27FC236}">
                <a16:creationId xmlns:a16="http://schemas.microsoft.com/office/drawing/2014/main" id="{69F0D854-C1B9-42A3-8AF1-761BAA88D540}"/>
              </a:ext>
            </a:extLst>
          </p:cNvPr>
          <p:cNvSpPr/>
          <p:nvPr/>
        </p:nvSpPr>
        <p:spPr>
          <a:xfrm>
            <a:off x="7374653" y="1438554"/>
            <a:ext cx="1134300" cy="1133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研究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39;p85">
            <a:extLst>
              <a:ext uri="{FF2B5EF4-FFF2-40B4-BE49-F238E27FC236}">
                <a16:creationId xmlns:a16="http://schemas.microsoft.com/office/drawing/2014/main" id="{8D29221B-0ED9-42F9-9D73-DBB84FF71C5A}"/>
              </a:ext>
            </a:extLst>
          </p:cNvPr>
          <p:cNvSpPr/>
          <p:nvPr/>
        </p:nvSpPr>
        <p:spPr>
          <a:xfrm>
            <a:off x="5994578" y="1438554"/>
            <a:ext cx="1134300" cy="1133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zh-TW" altLang="en-US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典藏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0AC3100-B565-46C3-9257-75306C10E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7" t="42132" r="41576" b="39690"/>
          <a:stretch/>
        </p:blipFill>
        <p:spPr>
          <a:xfrm>
            <a:off x="1322815" y="2583079"/>
            <a:ext cx="1443860" cy="159673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8735AD2-E610-4A19-8542-59BB453271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86" b="56837" l="58997" r="80652">
                        <a14:foregroundMark x1="70533" y1="46761" x2="70533" y2="46761"/>
                        <a14:foregroundMark x1="70809" y1="48243" x2="70809" y2="48243"/>
                        <a14:foregroundMark x1="74238" y1="47989" x2="74238" y2="47989"/>
                        <a14:foregroundMark x1="74090" y1="46867" x2="74090" y2="46867"/>
                        <a14:foregroundMark x1="70470" y1="47693" x2="70470" y2="47693"/>
                        <a14:foregroundMark x1="71401" y1="46613" x2="71401" y2="46613"/>
                        <a14:foregroundMark x1="74513" y1="47100" x2="74513" y2="47100"/>
                        <a14:foregroundMark x1="74682" y1="48201" x2="74682" y2="48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97" t="42550" r="18671" b="41712"/>
          <a:stretch/>
        </p:blipFill>
        <p:spPr>
          <a:xfrm>
            <a:off x="4373242" y="2918788"/>
            <a:ext cx="1114941" cy="77188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FB53FFC-AA87-4B76-85D0-70CD494FDE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70" b="76884" l="63040" r="77117">
                        <a14:foregroundMark x1="68268" y1="69729" x2="68268" y2="69729"/>
                        <a14:foregroundMark x1="68374" y1="70322" x2="68374" y2="70322"/>
                        <a14:foregroundMark x1="69708" y1="70068" x2="69708" y2="70068"/>
                        <a14:foregroundMark x1="70533" y1="69179" x2="70533" y2="69179"/>
                        <a14:foregroundMark x1="70978" y1="68544" x2="70978" y2="68544"/>
                        <a14:foregroundMark x1="71571" y1="69623" x2="71571" y2="6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30" t="62584" r="21238" b="21517"/>
          <a:stretch/>
        </p:blipFill>
        <p:spPr>
          <a:xfrm>
            <a:off x="132855" y="2728927"/>
            <a:ext cx="1411412" cy="137394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9493172-FE64-44C3-99E2-678746D601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918" b="78599" l="40940" r="61029">
                        <a14:foregroundMark x1="48180" y1="72862" x2="48180" y2="72862"/>
                        <a14:foregroundMark x1="48222" y1="73709" x2="48222" y2="73709"/>
                        <a14:foregroundMark x1="48116" y1="74852" x2="48116" y2="74852"/>
                        <a14:foregroundMark x1="50360" y1="73857" x2="50360" y2="73857"/>
                        <a14:foregroundMark x1="50656" y1="72820" x2="50656" y2="72820"/>
                        <a14:foregroundMark x1="50847" y1="71020" x2="50847" y2="71020"/>
                        <a14:foregroundMark x1="54615" y1="65792" x2="54615" y2="65792"/>
                        <a14:foregroundMark x1="54488" y1="66427" x2="54488" y2="66427"/>
                        <a14:foregroundMark x1="55207" y1="65855" x2="55207" y2="65855"/>
                        <a14:foregroundMark x1="55461" y1="66533" x2="55461" y2="66533"/>
                        <a14:foregroundMark x1="55737" y1="67485" x2="55737" y2="67485"/>
                        <a14:foregroundMark x1="55694" y1="67019" x2="55694" y2="67019"/>
                        <a14:backgroundMark x1="51334" y1="71317" x2="51334" y2="71317"/>
                        <a14:backgroundMark x1="51228" y1="71655" x2="51228" y2="71655"/>
                        <a14:backgroundMark x1="51715" y1="71655" x2="51715" y2="71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8" t="61341" r="37236" b="20913"/>
          <a:stretch/>
        </p:blipFill>
        <p:spPr>
          <a:xfrm>
            <a:off x="7855133" y="2806047"/>
            <a:ext cx="1288867" cy="103277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C9BC56B-082A-40D7-8300-92A6397481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15" b="79255" l="2688" r="17125">
                        <a14:foregroundMark x1="3704" y1="72587" x2="6922" y2="72079"/>
                        <a14:foregroundMark x1="9970" y1="76312" x2="9970" y2="76312"/>
                        <a14:foregroundMark x1="4424" y1="77498" x2="4424" y2="77498"/>
                        <a14:foregroundMark x1="5525" y1="71888" x2="5525" y2="71888"/>
                        <a14:foregroundMark x1="5843" y1="71571" x2="5843" y2="71571"/>
                        <a14:foregroundMark x1="6054" y1="71444" x2="6054" y2="71444"/>
                        <a14:foregroundMark x1="5398" y1="71592" x2="5398" y2="71592"/>
                        <a14:foregroundMark x1="5631" y1="71359" x2="5631" y2="71359"/>
                        <a14:foregroundMark x1="3768" y1="72925" x2="3768" y2="72925"/>
                        <a14:foregroundMark x1="3323" y1="74174" x2="3323" y2="74174"/>
                        <a14:foregroundMark x1="3641" y1="76757" x2="3641" y2="76757"/>
                        <a14:foregroundMark x1="5123" y1="76969" x2="5123" y2="76969"/>
                        <a14:foregroundMark x1="3853" y1="77265" x2="9399" y2="77625"/>
                        <a14:foregroundMark x1="3514" y1="72841" x2="4001" y2="76672"/>
                        <a14:foregroundMark x1="9780" y1="63506" x2="9780" y2="63506"/>
                        <a14:foregroundMark x1="10648" y1="64035" x2="10648" y2="64035"/>
                        <a14:foregroundMark x1="11558" y1="63865" x2="11558" y2="63865"/>
                        <a14:foregroundMark x1="11981" y1="63167" x2="11981" y2="63167"/>
                        <a14:foregroundMark x1="10711" y1="63019" x2="10711" y2="63019"/>
                        <a14:foregroundMark x1="11113" y1="64014" x2="11113" y2="64014"/>
                        <a14:backgroundMark x1="10859" y1="64331" x2="10859" y2="64331"/>
                      </a14:backgroundRemoval>
                    </a14:imgEffect>
                  </a14:imgLayer>
                </a14:imgProps>
              </a:ext>
            </a:extLst>
          </a:blip>
          <a:srcRect l="1479" t="59435" r="81714" b="20091"/>
          <a:stretch/>
        </p:blipFill>
        <p:spPr>
          <a:xfrm>
            <a:off x="5572722" y="2617645"/>
            <a:ext cx="1219212" cy="148522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F387CA8-1E11-4694-A98B-0610B6B3ED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93" b="76973" l="22686" r="39370">
                        <a14:foregroundMark x1="28959" y1="65792" x2="28895" y2="68417"/>
                        <a14:foregroundMark x1="28895" y1="68417" x2="30186" y2="70555"/>
                        <a14:foregroundMark x1="30186" y1="70555" x2="31245" y2="67062"/>
                        <a14:foregroundMark x1="31245" y1="67062" x2="32515" y2="69306"/>
                        <a14:foregroundMark x1="32515" y1="69306" x2="33319" y2="66596"/>
                        <a14:foregroundMark x1="33319" y1="66596" x2="32557" y2="75000"/>
                        <a14:foregroundMark x1="32557" y1="75000" x2="32727" y2="71359"/>
                        <a14:foregroundMark x1="32727" y1="71359" x2="32854" y2="74259"/>
                        <a14:foregroundMark x1="32854" y1="74259" x2="35203" y2="71782"/>
                        <a14:foregroundMark x1="35203" y1="71782" x2="36685" y2="73857"/>
                        <a14:foregroundMark x1="36685" y1="73857" x2="31964" y2="76016"/>
                        <a14:foregroundMark x1="31964" y1="76016" x2="37278" y2="74619"/>
                        <a14:foregroundMark x1="34229" y1="68628" x2="34124" y2="70237"/>
                        <a14:foregroundMark x1="34272" y1="68798" x2="34272" y2="68798"/>
                        <a14:foregroundMark x1="31329" y1="69073" x2="31266" y2="69009"/>
                        <a14:foregroundMark x1="30673" y1="69009" x2="31478" y2="69115"/>
                        <a14:foregroundMark x1="35605" y1="70428" x2="35669" y2="71592"/>
                        <a14:foregroundMark x1="35732" y1="70279" x2="35796" y2="71909"/>
                        <a14:foregroundMark x1="34674" y1="68332" x2="34716" y2="69073"/>
                        <a14:foregroundMark x1="28323" y1="76778" x2="27583" y2="76948"/>
                        <a14:backgroundMark x1="34822" y1="69306" x2="35140" y2="69708"/>
                        <a14:backgroundMark x1="36558" y1="70766" x2="36685" y2="71867"/>
                        <a14:backgroundMark x1="36558" y1="71677" x2="36473" y2="70724"/>
                        <a14:backgroundMark x1="36770" y1="71804" x2="37384" y2="72185"/>
                        <a14:backgroundMark x1="34865" y1="69623" x2="34865" y2="69623"/>
                        <a14:backgroundMark x1="34822" y1="69242" x2="34822" y2="69644"/>
                        <a14:backgroundMark x1="34865" y1="69306" x2="34865" y2="69517"/>
                        <a14:backgroundMark x1="35203" y1="69750" x2="34822" y2="6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16" t="62675" r="61102" b="22035"/>
          <a:stretch/>
        </p:blipFill>
        <p:spPr>
          <a:xfrm>
            <a:off x="6815793" y="2918788"/>
            <a:ext cx="1015480" cy="92531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2B9B926-78B7-42DA-9E30-6352B694CA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12" b="58277" l="81859" r="98899">
                        <a14:foregroundMark x1="98074" y1="56710" x2="98074" y2="56710"/>
                        <a14:foregroundMark x1="95216" y1="57705" x2="95216" y2="57705"/>
                        <a14:foregroundMark x1="98899" y1="56393" x2="98899" y2="56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54" t="42689" r="1" b="39962"/>
          <a:stretch/>
        </p:blipFill>
        <p:spPr>
          <a:xfrm>
            <a:off x="2624874" y="2638838"/>
            <a:ext cx="1724509" cy="1485222"/>
          </a:xfrm>
          <a:prstGeom prst="rect">
            <a:avLst/>
          </a:prstGeom>
        </p:spPr>
      </p:pic>
      <p:sp>
        <p:nvSpPr>
          <p:cNvPr id="18" name="語音泡泡: 圓角矩形 17">
            <a:extLst>
              <a:ext uri="{FF2B5EF4-FFF2-40B4-BE49-F238E27FC236}">
                <a16:creationId xmlns:a16="http://schemas.microsoft.com/office/drawing/2014/main" id="{E0824DE8-4C56-4A13-935E-F1DB81C7640D}"/>
              </a:ext>
            </a:extLst>
          </p:cNvPr>
          <p:cNvSpPr/>
          <p:nvPr/>
        </p:nvSpPr>
        <p:spPr>
          <a:xfrm>
            <a:off x="3750037" y="4332906"/>
            <a:ext cx="4860235" cy="566531"/>
          </a:xfrm>
          <a:prstGeom prst="wedgeRoundRectCallout">
            <a:avLst>
              <a:gd name="adj1" fmla="val -54252"/>
              <a:gd name="adj2" fmla="val -3749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「室內」花的時間可比室外發掘還多呀！</a:t>
            </a:r>
          </a:p>
        </p:txBody>
      </p:sp>
    </p:spTree>
    <p:extLst>
      <p:ext uri="{BB962C8B-B14F-4D97-AF65-F5344CB8AC3E}">
        <p14:creationId xmlns:p14="http://schemas.microsoft.com/office/powerpoint/2010/main" val="3075456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0EC01EE-0049-4E2F-9955-1EBA3D7447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28</a:t>
            </a:fld>
            <a:endParaRPr lang="zh-TW" altLang="en-US"/>
          </a:p>
        </p:txBody>
      </p:sp>
      <p:sp>
        <p:nvSpPr>
          <p:cNvPr id="4" name="Google Shape;749;p86">
            <a:extLst>
              <a:ext uri="{FF2B5EF4-FFF2-40B4-BE49-F238E27FC236}">
                <a16:creationId xmlns:a16="http://schemas.microsoft.com/office/drawing/2014/main" id="{EC6C21B2-8E50-49C9-AB89-3DA17F935C2F}"/>
              </a:ext>
            </a:extLst>
          </p:cNvPr>
          <p:cNvSpPr/>
          <p:nvPr/>
        </p:nvSpPr>
        <p:spPr>
          <a:xfrm>
            <a:off x="145056" y="1662061"/>
            <a:ext cx="1377351" cy="13442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觀察形狀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750;p86">
            <a:extLst>
              <a:ext uri="{FF2B5EF4-FFF2-40B4-BE49-F238E27FC236}">
                <a16:creationId xmlns:a16="http://schemas.microsoft.com/office/drawing/2014/main" id="{5E66EC6A-A86B-4949-9027-134B81E4D8B0}"/>
              </a:ext>
            </a:extLst>
          </p:cNvPr>
          <p:cNvSpPr/>
          <p:nvPr/>
        </p:nvSpPr>
        <p:spPr>
          <a:xfrm>
            <a:off x="1210493" y="2571750"/>
            <a:ext cx="1377351" cy="13442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辨識材質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51;p86">
            <a:extLst>
              <a:ext uri="{FF2B5EF4-FFF2-40B4-BE49-F238E27FC236}">
                <a16:creationId xmlns:a16="http://schemas.microsoft.com/office/drawing/2014/main" id="{729EABD0-490B-4F93-9191-3AF6CDA918EF}"/>
              </a:ext>
            </a:extLst>
          </p:cNvPr>
          <p:cNvSpPr/>
          <p:nvPr/>
        </p:nvSpPr>
        <p:spPr>
          <a:xfrm>
            <a:off x="2549731" y="3060562"/>
            <a:ext cx="1377351" cy="13442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觀察使用的痕跡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52;p86">
            <a:extLst>
              <a:ext uri="{FF2B5EF4-FFF2-40B4-BE49-F238E27FC236}">
                <a16:creationId xmlns:a16="http://schemas.microsoft.com/office/drawing/2014/main" id="{392FA073-D4EB-4DBB-BAFE-213048093BE2}"/>
              </a:ext>
            </a:extLst>
          </p:cNvPr>
          <p:cNvSpPr/>
          <p:nvPr/>
        </p:nvSpPr>
        <p:spPr>
          <a:xfrm>
            <a:off x="3817405" y="2388424"/>
            <a:ext cx="1377351" cy="13442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分析遺留在物上的東西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53;p86">
            <a:extLst>
              <a:ext uri="{FF2B5EF4-FFF2-40B4-BE49-F238E27FC236}">
                <a16:creationId xmlns:a16="http://schemas.microsoft.com/office/drawing/2014/main" id="{9EEAE00E-E10D-4DE8-85BE-5D20129BC3FC}"/>
              </a:ext>
            </a:extLst>
          </p:cNvPr>
          <p:cNvSpPr/>
          <p:nvPr/>
        </p:nvSpPr>
        <p:spPr>
          <a:xfrm>
            <a:off x="5109118" y="1662061"/>
            <a:ext cx="1377351" cy="13442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觀察一起出現的有什麼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54;p86">
            <a:extLst>
              <a:ext uri="{FF2B5EF4-FFF2-40B4-BE49-F238E27FC236}">
                <a16:creationId xmlns:a16="http://schemas.microsoft.com/office/drawing/2014/main" id="{5EF8542B-A253-41D8-9FB3-228FF778D68F}"/>
              </a:ext>
            </a:extLst>
          </p:cNvPr>
          <p:cNvSpPr/>
          <p:nvPr/>
        </p:nvSpPr>
        <p:spPr>
          <a:xfrm>
            <a:off x="6400831" y="2276061"/>
            <a:ext cx="1377351" cy="13442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參考不同人群的生活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55;p86">
            <a:extLst>
              <a:ext uri="{FF2B5EF4-FFF2-40B4-BE49-F238E27FC236}">
                <a16:creationId xmlns:a16="http://schemas.microsoft.com/office/drawing/2014/main" id="{270B2841-5BE0-4F24-AD93-422CE17EE3A2}"/>
              </a:ext>
            </a:extLst>
          </p:cNvPr>
          <p:cNvSpPr/>
          <p:nvPr/>
        </p:nvSpPr>
        <p:spPr>
          <a:xfrm>
            <a:off x="7606906" y="3021436"/>
            <a:ext cx="1377351" cy="13442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想像！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32;p85">
            <a:extLst>
              <a:ext uri="{FF2B5EF4-FFF2-40B4-BE49-F238E27FC236}">
                <a16:creationId xmlns:a16="http://schemas.microsoft.com/office/drawing/2014/main" id="{6C1829B8-D87E-4596-A774-BFA7E5636AA7}"/>
              </a:ext>
            </a:extLst>
          </p:cNvPr>
          <p:cNvSpPr txBox="1">
            <a:spLocks/>
          </p:cNvSpPr>
          <p:nvPr/>
        </p:nvSpPr>
        <p:spPr>
          <a:xfrm>
            <a:off x="404330" y="4938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zh-TW" altLang="en-US" sz="3000" b="1" dirty="0">
                <a:solidFill>
                  <a:schemeClr val="bg1"/>
                </a:solidFill>
              </a:rPr>
              <a:t>想想發掘出土的東西</a:t>
            </a:r>
            <a:r>
              <a:rPr lang="en-US" altLang="zh-TW" sz="3000" b="1" dirty="0">
                <a:solidFill>
                  <a:schemeClr val="bg1"/>
                </a:solidFill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940161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782;p88" descr="ビーズのイラスト">
            <a:extLst>
              <a:ext uri="{FF2B5EF4-FFF2-40B4-BE49-F238E27FC236}">
                <a16:creationId xmlns:a16="http://schemas.microsoft.com/office/drawing/2014/main" id="{AA426815-B7F2-417A-A9E7-AED92F1809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2396" y="3845708"/>
            <a:ext cx="1364412" cy="12006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0EC01EE-0049-4E2F-9955-1EBA3D7447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29</a:t>
            </a:fld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DAB8196-7F3C-4A2B-8274-51F9737ACCAC}"/>
              </a:ext>
            </a:extLst>
          </p:cNvPr>
          <p:cNvGrpSpPr/>
          <p:nvPr/>
        </p:nvGrpSpPr>
        <p:grpSpPr>
          <a:xfrm>
            <a:off x="159743" y="1395979"/>
            <a:ext cx="8707575" cy="3476325"/>
            <a:chOff x="265875" y="1155311"/>
            <a:chExt cx="8707575" cy="3476325"/>
          </a:xfrm>
        </p:grpSpPr>
        <p:sp>
          <p:nvSpPr>
            <p:cNvPr id="5" name="Google Shape;768;p88">
              <a:extLst>
                <a:ext uri="{FF2B5EF4-FFF2-40B4-BE49-F238E27FC236}">
                  <a16:creationId xmlns:a16="http://schemas.microsoft.com/office/drawing/2014/main" id="{0F3DF85C-BEBB-4941-8B5A-B1D220E8394D}"/>
                </a:ext>
              </a:extLst>
            </p:cNvPr>
            <p:cNvSpPr/>
            <p:nvPr/>
          </p:nvSpPr>
          <p:spPr>
            <a:xfrm>
              <a:off x="265875" y="1915336"/>
              <a:ext cx="1638900" cy="168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在文化層出土的玻璃珠比在墓葬還多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，還發現玻璃廢料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769;p88">
              <a:extLst>
                <a:ext uri="{FF2B5EF4-FFF2-40B4-BE49-F238E27FC236}">
                  <a16:creationId xmlns:a16="http://schemas.microsoft.com/office/drawing/2014/main" id="{B66B00B2-905F-4001-8496-244DCD6DF309}"/>
                </a:ext>
              </a:extLst>
            </p:cNvPr>
            <p:cNvSpPr/>
            <p:nvPr/>
          </p:nvSpPr>
          <p:spPr>
            <a:xfrm>
              <a:off x="1992625" y="1915336"/>
              <a:ext cx="1638900" cy="168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推測此處是玻璃珠製造工坊，製作玻璃珠並向外輸出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770;p88">
              <a:extLst>
                <a:ext uri="{FF2B5EF4-FFF2-40B4-BE49-F238E27FC236}">
                  <a16:creationId xmlns:a16="http://schemas.microsoft.com/office/drawing/2014/main" id="{D8AB2566-ED75-4FC7-9E34-6A29820139D4}"/>
                </a:ext>
              </a:extLst>
            </p:cNvPr>
            <p:cNvSpPr/>
            <p:nvPr/>
          </p:nvSpPr>
          <p:spPr>
            <a:xfrm>
              <a:off x="3752238" y="1155311"/>
              <a:ext cx="1638900" cy="168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研究舊香蘭和其他三個遺址出土的玻璃珠化學成分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771;p88">
              <a:extLst>
                <a:ext uri="{FF2B5EF4-FFF2-40B4-BE49-F238E27FC236}">
                  <a16:creationId xmlns:a16="http://schemas.microsoft.com/office/drawing/2014/main" id="{E5B0F35F-DF9B-4E47-B963-87334EB87F30}"/>
                </a:ext>
              </a:extLst>
            </p:cNvPr>
            <p:cNvSpPr/>
            <p:nvPr/>
          </p:nvSpPr>
          <p:spPr>
            <a:xfrm>
              <a:off x="5543400" y="1155311"/>
              <a:ext cx="1638900" cy="168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舊香蘭和多良遺址：屬於礦物鈉鋁玻璃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平林與卑南遺址：屬於鉀玻璃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772;p88">
              <a:extLst>
                <a:ext uri="{FF2B5EF4-FFF2-40B4-BE49-F238E27FC236}">
                  <a16:creationId xmlns:a16="http://schemas.microsoft.com/office/drawing/2014/main" id="{1EBEF865-5EBD-4A42-B928-07DAA49EB158}"/>
                </a:ext>
              </a:extLst>
            </p:cNvPr>
            <p:cNvSpPr/>
            <p:nvPr/>
          </p:nvSpPr>
          <p:spPr>
            <a:xfrm>
              <a:off x="3752225" y="2945336"/>
              <a:ext cx="1638900" cy="168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研究舊香蘭遺址出土玻璃珠和廢料的製作痕跡和化學成分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773;p88">
              <a:extLst>
                <a:ext uri="{FF2B5EF4-FFF2-40B4-BE49-F238E27FC236}">
                  <a16:creationId xmlns:a16="http://schemas.microsoft.com/office/drawing/2014/main" id="{58441DC7-A877-46DC-864B-FB34FA573349}"/>
                </a:ext>
              </a:extLst>
            </p:cNvPr>
            <p:cNvSpPr/>
            <p:nvPr/>
          </p:nvSpPr>
          <p:spPr>
            <a:xfrm>
              <a:off x="5543400" y="2945336"/>
              <a:ext cx="1638900" cy="168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珠子多屬拉製法、多是礦物鈉鋁玻璃；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廢料屬捲製法、礦物鈉鋁玻璃和植物輝玻璃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774;p88">
              <a:extLst>
                <a:ext uri="{FF2B5EF4-FFF2-40B4-BE49-F238E27FC236}">
                  <a16:creationId xmlns:a16="http://schemas.microsoft.com/office/drawing/2014/main" id="{29CF94B3-8D33-45B3-8833-1E73DC768F9D}"/>
                </a:ext>
              </a:extLst>
            </p:cNvPr>
            <p:cNvSpPr/>
            <p:nvPr/>
          </p:nvSpPr>
          <p:spPr>
            <a:xfrm>
              <a:off x="7334550" y="1921311"/>
              <a:ext cx="1638900" cy="168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alt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因此楊筑雅的結論是</a:t>
              </a:r>
              <a:r>
                <a:rPr lang="en-US" altLang="zh-TW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……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alt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而你覺得呢？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75;p88">
              <a:extLst>
                <a:ext uri="{FF2B5EF4-FFF2-40B4-BE49-F238E27FC236}">
                  <a16:creationId xmlns:a16="http://schemas.microsoft.com/office/drawing/2014/main" id="{2DA85A82-D784-4D90-B290-12D38549A0DA}"/>
                </a:ext>
              </a:extLst>
            </p:cNvPr>
            <p:cNvSpPr/>
            <p:nvPr/>
          </p:nvSpPr>
          <p:spPr>
            <a:xfrm>
              <a:off x="1820350" y="2612225"/>
              <a:ext cx="237300" cy="291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776;p88">
              <a:extLst>
                <a:ext uri="{FF2B5EF4-FFF2-40B4-BE49-F238E27FC236}">
                  <a16:creationId xmlns:a16="http://schemas.microsoft.com/office/drawing/2014/main" id="{CC9B7A40-9DB3-4BE3-B8B2-B2725DBDA1B1}"/>
                </a:ext>
              </a:extLst>
            </p:cNvPr>
            <p:cNvSpPr/>
            <p:nvPr/>
          </p:nvSpPr>
          <p:spPr>
            <a:xfrm>
              <a:off x="3605425" y="2309211"/>
              <a:ext cx="237300" cy="291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777;p88">
              <a:extLst>
                <a:ext uri="{FF2B5EF4-FFF2-40B4-BE49-F238E27FC236}">
                  <a16:creationId xmlns:a16="http://schemas.microsoft.com/office/drawing/2014/main" id="{2F6824A5-5823-4D13-9C26-DA45527FFF9B}"/>
                </a:ext>
              </a:extLst>
            </p:cNvPr>
            <p:cNvSpPr/>
            <p:nvPr/>
          </p:nvSpPr>
          <p:spPr>
            <a:xfrm>
              <a:off x="3605438" y="3117775"/>
              <a:ext cx="237300" cy="291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778;p88">
              <a:extLst>
                <a:ext uri="{FF2B5EF4-FFF2-40B4-BE49-F238E27FC236}">
                  <a16:creationId xmlns:a16="http://schemas.microsoft.com/office/drawing/2014/main" id="{070453B2-2398-4B06-B142-1C64107774DF}"/>
                </a:ext>
              </a:extLst>
            </p:cNvPr>
            <p:cNvSpPr/>
            <p:nvPr/>
          </p:nvSpPr>
          <p:spPr>
            <a:xfrm>
              <a:off x="5364388" y="2319150"/>
              <a:ext cx="237300" cy="291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9;p88">
              <a:extLst>
                <a:ext uri="{FF2B5EF4-FFF2-40B4-BE49-F238E27FC236}">
                  <a16:creationId xmlns:a16="http://schemas.microsoft.com/office/drawing/2014/main" id="{FCAE2B23-7D01-45D0-973C-A035636B4940}"/>
                </a:ext>
              </a:extLst>
            </p:cNvPr>
            <p:cNvSpPr/>
            <p:nvPr/>
          </p:nvSpPr>
          <p:spPr>
            <a:xfrm>
              <a:off x="5364375" y="3099636"/>
              <a:ext cx="237300" cy="291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80;p88">
              <a:extLst>
                <a:ext uri="{FF2B5EF4-FFF2-40B4-BE49-F238E27FC236}">
                  <a16:creationId xmlns:a16="http://schemas.microsoft.com/office/drawing/2014/main" id="{7A144406-FD1D-40CA-80C5-087F7EEBE517}"/>
                </a:ext>
              </a:extLst>
            </p:cNvPr>
            <p:cNvSpPr/>
            <p:nvPr/>
          </p:nvSpPr>
          <p:spPr>
            <a:xfrm>
              <a:off x="7123363" y="2319150"/>
              <a:ext cx="237300" cy="291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81;p88">
              <a:extLst>
                <a:ext uri="{FF2B5EF4-FFF2-40B4-BE49-F238E27FC236}">
                  <a16:creationId xmlns:a16="http://schemas.microsoft.com/office/drawing/2014/main" id="{8CD5D196-8EFB-4450-B455-AB0A5BB9794E}"/>
                </a:ext>
              </a:extLst>
            </p:cNvPr>
            <p:cNvSpPr/>
            <p:nvPr/>
          </p:nvSpPr>
          <p:spPr>
            <a:xfrm>
              <a:off x="7123288" y="3109575"/>
              <a:ext cx="237300" cy="291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箭號: ＞形 19">
            <a:extLst>
              <a:ext uri="{FF2B5EF4-FFF2-40B4-BE49-F238E27FC236}">
                <a16:creationId xmlns:a16="http://schemas.microsoft.com/office/drawing/2014/main" id="{A1F941A8-A11F-4CCB-9017-D79D6D15AA97}"/>
              </a:ext>
            </a:extLst>
          </p:cNvPr>
          <p:cNvSpPr/>
          <p:nvPr/>
        </p:nvSpPr>
        <p:spPr>
          <a:xfrm>
            <a:off x="209555" y="486222"/>
            <a:ext cx="1878495" cy="506725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研究案例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046C2BD-2238-4953-A2FB-458EA6399273}"/>
              </a:ext>
            </a:extLst>
          </p:cNvPr>
          <p:cNvGrpSpPr/>
          <p:nvPr/>
        </p:nvGrpSpPr>
        <p:grpSpPr>
          <a:xfrm>
            <a:off x="7746317" y="97350"/>
            <a:ext cx="1240433" cy="1516386"/>
            <a:chOff x="7627445" y="225366"/>
            <a:chExt cx="1240433" cy="1516386"/>
          </a:xfrm>
        </p:grpSpPr>
        <p:pic>
          <p:nvPicPr>
            <p:cNvPr id="22" name="Google Shape;783;p88">
              <a:extLst>
                <a:ext uri="{FF2B5EF4-FFF2-40B4-BE49-F238E27FC236}">
                  <a16:creationId xmlns:a16="http://schemas.microsoft.com/office/drawing/2014/main" id="{5CC98493-E1D7-4A26-91B7-10BA95291DA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27445" y="501319"/>
              <a:ext cx="1240433" cy="1240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B6266368-15A7-445F-BB23-C758E6EC1A08}"/>
                </a:ext>
              </a:extLst>
            </p:cNvPr>
            <p:cNvSpPr txBox="1"/>
            <p:nvPr/>
          </p:nvSpPr>
          <p:spPr>
            <a:xfrm>
              <a:off x="7786320" y="225366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2"/>
                  </a:solidFill>
                </a:rPr>
                <a:t>文章閱讀</a:t>
              </a:r>
            </a:p>
          </p:txBody>
        </p:sp>
      </p:grpSp>
      <p:sp>
        <p:nvSpPr>
          <p:cNvPr id="24" name="Google Shape;766;p88">
            <a:extLst>
              <a:ext uri="{FF2B5EF4-FFF2-40B4-BE49-F238E27FC236}">
                <a16:creationId xmlns:a16="http://schemas.microsoft.com/office/drawing/2014/main" id="{1E756023-892A-46DC-B626-ED72970904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5510" y="371414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sz="3000" b="1" dirty="0"/>
              <a:t>舊香蘭遺址的玻璃珠研究</a:t>
            </a:r>
            <a:br>
              <a:rPr lang="en-US" altLang="zh-TW" b="1" dirty="0"/>
            </a:br>
            <a:r>
              <a:rPr lang="zh-TW" sz="1600" b="1" dirty="0"/>
              <a:t>（</a:t>
            </a:r>
            <a:r>
              <a:rPr lang="en-US" altLang="zh-TW" sz="1600" b="1" dirty="0"/>
              <a:t>2021 </a:t>
            </a:r>
            <a:r>
              <a:rPr lang="zh-TW" sz="1600" b="1" dirty="0"/>
              <a:t>楊筑雅</a:t>
            </a:r>
            <a:r>
              <a:rPr lang="en-US" altLang="zh-TW" sz="1600" b="1" dirty="0"/>
              <a:t> </a:t>
            </a:r>
            <a:r>
              <a:rPr lang="zh-TW" sz="1600" b="1" dirty="0">
                <a:hlinkClick r:id="rId5"/>
              </a:rPr>
              <a:t>《Joy愛十三行》第十四期</a:t>
            </a:r>
            <a:r>
              <a:rPr lang="zh-TW" sz="1600" b="1" dirty="0"/>
              <a:t>）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63771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8CCCF82-868D-4951-BBE9-FE46D821D1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</a:t>
            </a:fld>
            <a:endParaRPr lang="zh-TW" altLang="en-US"/>
          </a:p>
        </p:txBody>
      </p:sp>
      <p:graphicFrame>
        <p:nvGraphicFramePr>
          <p:cNvPr id="4" name="Google Shape;706;p81">
            <a:extLst>
              <a:ext uri="{FF2B5EF4-FFF2-40B4-BE49-F238E27FC236}">
                <a16:creationId xmlns:a16="http://schemas.microsoft.com/office/drawing/2014/main" id="{1709FE6B-B950-4AF2-BC4C-C02CD24E758D}"/>
              </a:ext>
            </a:extLst>
          </p:cNvPr>
          <p:cNvGraphicFramePr/>
          <p:nvPr/>
        </p:nvGraphicFramePr>
        <p:xfrm>
          <a:off x="2000196" y="1770008"/>
          <a:ext cx="5143600" cy="2438250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51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2000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以現場遺留物件作為證據、展開物證蒐集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2000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拍照搭配記錄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3547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000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想辦法還原過去此地某段時空發生的事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2000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可疑或難以分析的物件送鑑定、實驗室分析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2000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不能隨意移動現場物證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Google Shape;688;p79">
            <a:extLst>
              <a:ext uri="{FF2B5EF4-FFF2-40B4-BE49-F238E27FC236}">
                <a16:creationId xmlns:a16="http://schemas.microsoft.com/office/drawing/2014/main" id="{5FDA4D42-202A-4896-A48B-CA104F368497}"/>
              </a:ext>
            </a:extLst>
          </p:cNvPr>
          <p:cNvSpPr txBox="1"/>
          <p:nvPr/>
        </p:nvSpPr>
        <p:spPr>
          <a:xfrm>
            <a:off x="1586266" y="935242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000" b="1" dirty="0">
                <a:solidFill>
                  <a:schemeClr val="lt1"/>
                </a:solidFill>
              </a:rPr>
              <a:t>考古發掘與警察鑑識採證的相似？！</a:t>
            </a:r>
            <a:endParaRPr sz="3000" b="1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412895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0EC01EE-0049-4E2F-9955-1EBA3D7447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30</a:t>
            </a:fld>
            <a:endParaRPr lang="zh-TW" altLang="en-US"/>
          </a:p>
        </p:txBody>
      </p:sp>
      <p:sp>
        <p:nvSpPr>
          <p:cNvPr id="4" name="Google Shape;732;p85">
            <a:extLst>
              <a:ext uri="{FF2B5EF4-FFF2-40B4-BE49-F238E27FC236}">
                <a16:creationId xmlns:a16="http://schemas.microsoft.com/office/drawing/2014/main" id="{D44C4DF2-D96B-4F47-A5D0-FD6EBEF0733A}"/>
              </a:ext>
            </a:extLst>
          </p:cNvPr>
          <p:cNvSpPr txBox="1">
            <a:spLocks/>
          </p:cNvSpPr>
          <p:nvPr/>
        </p:nvSpPr>
        <p:spPr>
          <a:xfrm>
            <a:off x="404330" y="4938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zh-TW" altLang="en-US" sz="3000" b="1" dirty="0">
                <a:solidFill>
                  <a:schemeClr val="bg1"/>
                </a:solidFill>
              </a:rPr>
              <a:t>換你想想看</a:t>
            </a:r>
            <a:r>
              <a:rPr lang="en-US" altLang="zh-TW" sz="3000" b="1" dirty="0">
                <a:solidFill>
                  <a:schemeClr val="bg1"/>
                </a:solidFill>
              </a:rPr>
              <a:t>……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9B33DAD-2DFB-42F0-A12E-20F2B427C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018" b="96338" l="22862" r="36939">
                        <a14:foregroundMark x1="27731" y1="84610" x2="30800" y2="84441"/>
                        <a14:foregroundMark x1="30800" y1="84441" x2="32345" y2="84441"/>
                        <a14:foregroundMark x1="34039" y1="84610" x2="34399" y2="84674"/>
                        <a14:foregroundMark x1="28789" y1="84145" x2="30779" y2="84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1" t="83246" r="61271" b="2172"/>
          <a:stretch/>
        </p:blipFill>
        <p:spPr>
          <a:xfrm>
            <a:off x="3076161" y="1478289"/>
            <a:ext cx="2991678" cy="2477485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966F1F0A-ACBE-4EDD-B130-F308FC46FC62}"/>
              </a:ext>
            </a:extLst>
          </p:cNvPr>
          <p:cNvSpPr/>
          <p:nvPr/>
        </p:nvSpPr>
        <p:spPr>
          <a:xfrm>
            <a:off x="612648" y="4352544"/>
            <a:ext cx="1344168" cy="576072"/>
          </a:xfrm>
          <a:prstGeom prst="roundRect">
            <a:avLst/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材質哪裡來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D675A7C4-A1D5-423A-9BAB-EC0ACA48AD1B}"/>
              </a:ext>
            </a:extLst>
          </p:cNvPr>
          <p:cNvSpPr/>
          <p:nvPr/>
        </p:nvSpPr>
        <p:spPr>
          <a:xfrm>
            <a:off x="2105652" y="4361632"/>
            <a:ext cx="1344168" cy="576072"/>
          </a:xfrm>
          <a:prstGeom prst="roundRect">
            <a:avLst/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是誰製作的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DAAC8D9-15C2-45EA-A72E-19395471E5BA}"/>
              </a:ext>
            </a:extLst>
          </p:cNvPr>
          <p:cNvSpPr/>
          <p:nvPr/>
        </p:nvSpPr>
        <p:spPr>
          <a:xfrm>
            <a:off x="3598656" y="4375181"/>
            <a:ext cx="1344168" cy="576072"/>
          </a:xfrm>
          <a:prstGeom prst="roundRect">
            <a:avLst/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屬於誰的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E8DD4C8-F2D0-4F8F-B3EE-F91D1E4C5914}"/>
              </a:ext>
            </a:extLst>
          </p:cNvPr>
          <p:cNvSpPr/>
          <p:nvPr/>
        </p:nvSpPr>
        <p:spPr>
          <a:xfrm>
            <a:off x="5091660" y="4375181"/>
            <a:ext cx="1344168" cy="576072"/>
          </a:xfrm>
          <a:prstGeom prst="roundRect">
            <a:avLst/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在哪裡被發現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8CDF7DD-1EAA-4F77-8904-465F0D79D5CC}"/>
              </a:ext>
            </a:extLst>
          </p:cNvPr>
          <p:cNvSpPr/>
          <p:nvPr/>
        </p:nvSpPr>
        <p:spPr>
          <a:xfrm>
            <a:off x="6584664" y="4375181"/>
            <a:ext cx="1768922" cy="576072"/>
          </a:xfrm>
          <a:prstGeom prst="roundRect">
            <a:avLst/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曾經歷什麼故事</a:t>
            </a:r>
            <a:r>
              <a:rPr lang="en-US" altLang="zh-TW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……</a:t>
            </a:r>
            <a:endParaRPr lang="zh-TW" altLang="en-US" dirty="0">
              <a:solidFill>
                <a:schemeClr val="tx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3115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9"/>
          <p:cNvSpPr txBox="1">
            <a:spLocks noGrp="1"/>
          </p:cNvSpPr>
          <p:nvPr>
            <p:ph type="body" idx="1"/>
          </p:nvPr>
        </p:nvSpPr>
        <p:spPr>
          <a:xfrm>
            <a:off x="1413600" y="2466600"/>
            <a:ext cx="6316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altLang="en-US" sz="5400" dirty="0"/>
              <a:t>挖古挖古</a:t>
            </a:r>
            <a:r>
              <a:rPr lang="en-US" altLang="zh-TW" sz="5400" dirty="0"/>
              <a:t>!</a:t>
            </a:r>
            <a:r>
              <a:rPr lang="zh-TW" altLang="en-US" sz="5400" dirty="0"/>
              <a:t>來考古</a:t>
            </a:r>
            <a:r>
              <a:rPr lang="en-US" altLang="zh-TW" sz="5400" dirty="0"/>
              <a:t>!</a:t>
            </a:r>
          </a:p>
          <a:p>
            <a:pPr marL="7620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3600" dirty="0"/>
              <a:t>卡牌遊戲時間！</a:t>
            </a:r>
            <a:endParaRPr sz="3600" dirty="0"/>
          </a:p>
        </p:txBody>
      </p:sp>
      <p:sp>
        <p:nvSpPr>
          <p:cNvPr id="789" name="Google Shape;789;p89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altLang="zh-TW"/>
              <a:t>31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7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  <p:sp>
        <p:nvSpPr>
          <p:cNvPr id="593" name="Google Shape;593;p67"/>
          <p:cNvSpPr txBox="1"/>
          <p:nvPr/>
        </p:nvSpPr>
        <p:spPr>
          <a:xfrm>
            <a:off x="653069" y="659868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發掘前的準備工作？</a:t>
            </a:r>
            <a:endParaRPr sz="3000" b="1" i="0" u="none" strike="noStrike" cap="none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4" name="Google Shape;594;p67"/>
          <p:cNvSpPr/>
          <p:nvPr/>
        </p:nvSpPr>
        <p:spPr>
          <a:xfrm>
            <a:off x="385169" y="1603518"/>
            <a:ext cx="1637759" cy="1637759"/>
          </a:xfrm>
          <a:prstGeom prst="ellipse">
            <a:avLst/>
          </a:prstGeom>
          <a:solidFill>
            <a:srgbClr val="EDF0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0000"/>
                </a:solidFill>
              </a:rPr>
              <a:t>要</a:t>
            </a:r>
            <a:r>
              <a:rPr lang="zh-TW" altLang="en-US" sz="2000" b="1" dirty="0"/>
              <a:t>發掘</a:t>
            </a:r>
            <a:r>
              <a:rPr lang="zh-TW" sz="2000" b="1" i="0" u="none" strike="noStrike" cap="none" dirty="0">
                <a:solidFill>
                  <a:srgbClr val="000000"/>
                </a:solidFill>
              </a:rPr>
              <a:t>哪裡?</a:t>
            </a:r>
            <a:endParaRPr sz="2000" b="1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595" name="Google Shape;595;p67"/>
          <p:cNvSpPr/>
          <p:nvPr/>
        </p:nvSpPr>
        <p:spPr>
          <a:xfrm>
            <a:off x="1446619" y="2547168"/>
            <a:ext cx="1637759" cy="1637759"/>
          </a:xfrm>
          <a:prstGeom prst="ellipse">
            <a:avLst/>
          </a:prstGeom>
          <a:solidFill>
            <a:srgbClr val="EDF0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0000"/>
                </a:solidFill>
              </a:rPr>
              <a:t>為什麼要</a:t>
            </a:r>
            <a:r>
              <a:rPr lang="zh-TW" altLang="en-US" sz="2000" b="1" i="0" u="none" strike="noStrike" cap="none" dirty="0">
                <a:solidFill>
                  <a:srgbClr val="000000"/>
                </a:solidFill>
              </a:rPr>
              <a:t>發掘</a:t>
            </a:r>
            <a:r>
              <a:rPr lang="zh-TW" sz="2000" b="1" i="0" u="none" strike="noStrike" cap="none" dirty="0">
                <a:solidFill>
                  <a:srgbClr val="000000"/>
                </a:solidFill>
              </a:rPr>
              <a:t>？</a:t>
            </a:r>
            <a:endParaRPr sz="2000" b="1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596" name="Google Shape;596;p67"/>
          <p:cNvSpPr/>
          <p:nvPr/>
        </p:nvSpPr>
        <p:spPr>
          <a:xfrm>
            <a:off x="2475269" y="1518443"/>
            <a:ext cx="1637759" cy="1637759"/>
          </a:xfrm>
          <a:prstGeom prst="ellipse">
            <a:avLst/>
          </a:prstGeom>
          <a:solidFill>
            <a:srgbClr val="EDF0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</a:rPr>
              <a:t>這裡的地理背景？</a:t>
            </a:r>
            <a:endParaRPr sz="20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97" name="Google Shape;597;p67"/>
          <p:cNvSpPr/>
          <p:nvPr/>
        </p:nvSpPr>
        <p:spPr>
          <a:xfrm>
            <a:off x="3577244" y="2547168"/>
            <a:ext cx="1637759" cy="1637759"/>
          </a:xfrm>
          <a:prstGeom prst="ellipse">
            <a:avLst/>
          </a:prstGeom>
          <a:solidFill>
            <a:srgbClr val="EDF0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</a:rPr>
              <a:t>要有哪些</a:t>
            </a:r>
            <a:r>
              <a:rPr lang="zh-TW" sz="2000" b="1" i="0" u="none" strike="noStrike" cap="none" dirty="0">
                <a:solidFill>
                  <a:srgbClr val="000000"/>
                </a:solidFill>
              </a:rPr>
              <a:t>人力？</a:t>
            </a:r>
            <a:endParaRPr sz="2000" b="1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598" name="Google Shape;598;p67"/>
          <p:cNvSpPr/>
          <p:nvPr/>
        </p:nvSpPr>
        <p:spPr>
          <a:xfrm>
            <a:off x="4777319" y="1518443"/>
            <a:ext cx="1637759" cy="1637759"/>
          </a:xfrm>
          <a:prstGeom prst="ellipse">
            <a:avLst/>
          </a:prstGeom>
          <a:solidFill>
            <a:srgbClr val="EDF0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0000"/>
                </a:solidFill>
              </a:rPr>
              <a:t>要準備</a:t>
            </a:r>
            <a:r>
              <a:rPr lang="zh-TW" altLang="en-US" sz="2000" b="1" i="0" u="none" strike="noStrike" cap="none" dirty="0">
                <a:solidFill>
                  <a:srgbClr val="000000"/>
                </a:solidFill>
              </a:rPr>
              <a:t>哪</a:t>
            </a:r>
            <a:r>
              <a:rPr lang="zh-TW" sz="2000" b="1" i="0" u="none" strike="noStrike" cap="none" dirty="0">
                <a:solidFill>
                  <a:srgbClr val="000000"/>
                </a:solidFill>
              </a:rPr>
              <a:t>些工具？</a:t>
            </a:r>
            <a:endParaRPr sz="2000" b="1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599" name="Google Shape;599;p67"/>
          <p:cNvSpPr/>
          <p:nvPr/>
        </p:nvSpPr>
        <p:spPr>
          <a:xfrm>
            <a:off x="5892494" y="2547168"/>
            <a:ext cx="1637759" cy="1637759"/>
          </a:xfrm>
          <a:prstGeom prst="ellipse">
            <a:avLst/>
          </a:prstGeom>
          <a:solidFill>
            <a:srgbClr val="EDF0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</a:rPr>
              <a:t>要將探坑設在哪裡</a:t>
            </a:r>
            <a:r>
              <a:rPr lang="zh-TW" sz="2000" b="1" i="0" u="none" strike="noStrike" cap="none" dirty="0">
                <a:solidFill>
                  <a:srgbClr val="000000"/>
                </a:solidFill>
              </a:rPr>
              <a:t>？</a:t>
            </a:r>
            <a:endParaRPr sz="2000" b="1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600" name="Google Shape;600;p67"/>
          <p:cNvSpPr/>
          <p:nvPr/>
        </p:nvSpPr>
        <p:spPr>
          <a:xfrm>
            <a:off x="7079369" y="1603518"/>
            <a:ext cx="1637759" cy="1637759"/>
          </a:xfrm>
          <a:prstGeom prst="ellipse">
            <a:avLst/>
          </a:prstGeom>
          <a:solidFill>
            <a:srgbClr val="EDF0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0000"/>
                </a:solidFill>
              </a:rPr>
              <a:t>要</a:t>
            </a:r>
            <a:r>
              <a:rPr lang="zh-TW" altLang="en-US" sz="2000" b="1" dirty="0"/>
              <a:t>和哪些單位聯繫</a:t>
            </a:r>
            <a:r>
              <a:rPr lang="zh-TW" sz="2000" b="1" i="0" u="none" strike="noStrike" cap="none" dirty="0">
                <a:solidFill>
                  <a:srgbClr val="000000"/>
                </a:solidFill>
              </a:rPr>
              <a:t>？</a:t>
            </a:r>
            <a:endParaRPr sz="2000" b="1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8"/>
          <p:cNvSpPr txBox="1">
            <a:spLocks noGrp="1"/>
          </p:cNvSpPr>
          <p:nvPr>
            <p:ph type="body" idx="1"/>
          </p:nvPr>
        </p:nvSpPr>
        <p:spPr>
          <a:xfrm>
            <a:off x="1577986" y="2374132"/>
            <a:ext cx="63168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5400" dirty="0"/>
              <a:t>工具準備！</a:t>
            </a:r>
            <a:endParaRPr sz="54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3200" dirty="0"/>
              <a:t>請仔細看圖片10秒鐘</a:t>
            </a:r>
            <a:endParaRPr sz="3200" dirty="0"/>
          </a:p>
        </p:txBody>
      </p:sp>
      <p:sp>
        <p:nvSpPr>
          <p:cNvPr id="606" name="Google Shape;606;p68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3AA5EC-6519-411B-8679-CAEE808F3A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</a:t>
            </a:fld>
            <a:endParaRPr lang="zh-TW" altLang="en-US"/>
          </a:p>
        </p:txBody>
      </p:sp>
      <p:pic>
        <p:nvPicPr>
          <p:cNvPr id="3" name="Google Shape;612;p69">
            <a:extLst>
              <a:ext uri="{FF2B5EF4-FFF2-40B4-BE49-F238E27FC236}">
                <a16:creationId xmlns:a16="http://schemas.microsoft.com/office/drawing/2014/main" id="{45F902F0-28A8-4F20-AE9F-C75EDB9D62F8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040" y="152399"/>
            <a:ext cx="6471920" cy="4856481"/>
          </a:xfrm>
          <a:prstGeom prst="rect">
            <a:avLst/>
          </a:prstGeom>
          <a:noFill/>
          <a:ln w="63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494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0"/>
          <p:cNvSpPr txBox="1">
            <a:spLocks noGrp="1"/>
          </p:cNvSpPr>
          <p:nvPr>
            <p:ph type="body" idx="1"/>
          </p:nvPr>
        </p:nvSpPr>
        <p:spPr>
          <a:xfrm>
            <a:off x="1413600" y="2466600"/>
            <a:ext cx="63168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5400"/>
              <a:t>你看到了哪些工具？</a:t>
            </a:r>
            <a:endParaRPr sz="5400"/>
          </a:p>
        </p:txBody>
      </p:sp>
      <p:sp>
        <p:nvSpPr>
          <p:cNvPr id="618" name="Google Shape;618;p70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1"/>
          <p:cNvSpPr/>
          <p:nvPr/>
        </p:nvSpPr>
        <p:spPr>
          <a:xfrm>
            <a:off x="4518175" y="226625"/>
            <a:ext cx="1764600" cy="3242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71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  <p:pic>
        <p:nvPicPr>
          <p:cNvPr id="625" name="Google Shape;625;p7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38874"/>
            <a:ext cx="6100777" cy="326612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71"/>
          <p:cNvSpPr txBox="1"/>
          <p:nvPr/>
        </p:nvSpPr>
        <p:spPr>
          <a:xfrm>
            <a:off x="68250" y="3681900"/>
            <a:ext cx="9007500" cy="13854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547"/>
              </a:buClr>
              <a:buSzPts val="1100"/>
              <a:buFont typeface="Arial"/>
              <a:buNone/>
            </a:pPr>
            <a:r>
              <a:rPr lang="zh-TW" sz="1500" b="1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rPr>
              <a:t>＊發掘工具：小平鏟、小刷子、竹刀、畚箕、竹筷、十字鎬、鏟子……</a:t>
            </a:r>
            <a:endParaRPr sz="1500" b="1" i="0" u="none" strike="noStrike" cap="none">
              <a:solidFill>
                <a:srgbClr val="2B35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547"/>
              </a:buClr>
              <a:buSzPts val="1100"/>
              <a:buFont typeface="Arial"/>
              <a:buNone/>
            </a:pPr>
            <a:r>
              <a:rPr lang="zh-TW" sz="1500" b="1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rPr>
              <a:t>＊測量工具：紅白標竿、箱尺、捲尺、皮尺、水平儀、方格網、全站儀、雷射水平儀……</a:t>
            </a:r>
            <a:endParaRPr sz="1500" b="1" i="0" u="none" strike="noStrike" cap="none">
              <a:solidFill>
                <a:srgbClr val="2B35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547"/>
              </a:buClr>
              <a:buSzPts val="1100"/>
              <a:buFont typeface="Arial"/>
              <a:buNone/>
            </a:pPr>
            <a:r>
              <a:rPr lang="zh-TW" sz="1500" b="1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rPr>
              <a:t>＊紀錄工具：紀錄本、方格紙、筆、相機……</a:t>
            </a:r>
            <a:endParaRPr sz="1500" b="1" i="0" u="none" strike="noStrike" cap="none">
              <a:solidFill>
                <a:srgbClr val="2B35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547"/>
              </a:buClr>
              <a:buSzPts val="1100"/>
              <a:buFont typeface="Arial"/>
              <a:buNone/>
            </a:pPr>
            <a:r>
              <a:rPr lang="zh-TW" sz="1500" b="1" i="0" u="none" strike="noStrike" cap="none">
                <a:solidFill>
                  <a:srgbClr val="2B3547"/>
                </a:solidFill>
                <a:latin typeface="Arial"/>
                <a:ea typeface="Arial"/>
                <a:cs typeface="Arial"/>
                <a:sym typeface="Arial"/>
              </a:rPr>
              <a:t>＊其他：木樁、水線、指北針、指北、字牌、篩網、防水帆布、大小夾鏈袋、方格籃、小椅子、梯子……</a:t>
            </a:r>
            <a:endParaRPr sz="1500" b="1" i="0" u="none" strike="noStrike" cap="none">
              <a:solidFill>
                <a:srgbClr val="2B35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2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  <p:sp>
        <p:nvSpPr>
          <p:cNvPr id="632" name="Google Shape;632;p72"/>
          <p:cNvSpPr/>
          <p:nvPr/>
        </p:nvSpPr>
        <p:spPr>
          <a:xfrm>
            <a:off x="362550" y="402635"/>
            <a:ext cx="2547000" cy="800717"/>
          </a:xfrm>
          <a:prstGeom prst="chevron">
            <a:avLst>
              <a:gd name="adj" fmla="val 40830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規劃坑位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BE55B64-A415-4BFF-89EA-69681C350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012" y="1520254"/>
            <a:ext cx="3503488" cy="31723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7669250-2513-4314-AC1B-0D8EFEB60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501" y="1469204"/>
            <a:ext cx="3632656" cy="32234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alentine template">
  <a:themeElements>
    <a:clrScheme name="Custom 347">
      <a:dk1>
        <a:srgbClr val="000000"/>
      </a:dk1>
      <a:lt1>
        <a:srgbClr val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自訂 3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20865</TotalTime>
  <Words>1404</Words>
  <Application>Microsoft Office PowerPoint</Application>
  <PresentationFormat>如螢幕大小 (16:9)</PresentationFormat>
  <Paragraphs>212</Paragraphs>
  <Slides>31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0" baseType="lpstr">
      <vt:lpstr>Cousine</vt:lpstr>
      <vt:lpstr>Nunito</vt:lpstr>
      <vt:lpstr>Amatic SC</vt:lpstr>
      <vt:lpstr>Arial</vt:lpstr>
      <vt:lpstr>微軟正黑體</vt:lpstr>
      <vt:lpstr>Nunito SemiBold</vt:lpstr>
      <vt:lpstr>Microsoft JhengHei Light</vt:lpstr>
      <vt:lpstr>Wingdings</vt:lpstr>
      <vt:lpstr>Valentine template</vt:lpstr>
      <vt:lpstr>主題二： 沒有時光機 就從「物」了解過去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主題二： 沒有時光機 就從「物」了解過去</vt:lpstr>
      <vt:lpstr>發掘結束後……考古工作可還沒結束！</vt:lpstr>
      <vt:lpstr>PowerPoint 簡報</vt:lpstr>
      <vt:lpstr>舊香蘭遺址的玻璃珠研究 （2021 楊筑雅 《Joy愛十三行》第十四期）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高中生微考古教案推廣工作坊 臺灣考古學會　歷史學科中心</dc:title>
  <dc:creator>JHU</dc:creator>
  <cp:lastModifiedBy>vuvudk@gmail.com</cp:lastModifiedBy>
  <cp:revision>121</cp:revision>
  <dcterms:modified xsi:type="dcterms:W3CDTF">2023-12-27T14:06:48Z</dcterms:modified>
</cp:coreProperties>
</file>