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68"/>
  </p:notesMasterIdLst>
  <p:sldIdLst>
    <p:sldId id="345" r:id="rId2"/>
    <p:sldId id="484" r:id="rId3"/>
    <p:sldId id="485" r:id="rId4"/>
    <p:sldId id="486" r:id="rId5"/>
    <p:sldId id="487" r:id="rId6"/>
    <p:sldId id="488" r:id="rId7"/>
    <p:sldId id="489" r:id="rId8"/>
    <p:sldId id="490" r:id="rId9"/>
    <p:sldId id="491" r:id="rId10"/>
    <p:sldId id="492" r:id="rId11"/>
    <p:sldId id="493" r:id="rId12"/>
    <p:sldId id="494" r:id="rId13"/>
    <p:sldId id="495" r:id="rId14"/>
    <p:sldId id="355" r:id="rId15"/>
    <p:sldId id="356" r:id="rId16"/>
    <p:sldId id="418" r:id="rId17"/>
    <p:sldId id="419" r:id="rId18"/>
    <p:sldId id="359" r:id="rId19"/>
    <p:sldId id="357" r:id="rId20"/>
    <p:sldId id="358" r:id="rId21"/>
    <p:sldId id="436" r:id="rId22"/>
    <p:sldId id="437" r:id="rId23"/>
    <p:sldId id="449" r:id="rId24"/>
    <p:sldId id="438" r:id="rId25"/>
    <p:sldId id="439" r:id="rId26"/>
    <p:sldId id="440" r:id="rId27"/>
    <p:sldId id="442" r:id="rId28"/>
    <p:sldId id="443" r:id="rId29"/>
    <p:sldId id="444" r:id="rId30"/>
    <p:sldId id="446" r:id="rId31"/>
    <p:sldId id="445" r:id="rId32"/>
    <p:sldId id="447" r:id="rId33"/>
    <p:sldId id="448" r:id="rId34"/>
    <p:sldId id="450" r:id="rId35"/>
    <p:sldId id="451" r:id="rId36"/>
    <p:sldId id="452" r:id="rId37"/>
    <p:sldId id="453" r:id="rId38"/>
    <p:sldId id="454" r:id="rId39"/>
    <p:sldId id="455" r:id="rId40"/>
    <p:sldId id="376" r:id="rId41"/>
    <p:sldId id="456" r:id="rId42"/>
    <p:sldId id="457" r:id="rId43"/>
    <p:sldId id="458" r:id="rId44"/>
    <p:sldId id="460" r:id="rId45"/>
    <p:sldId id="459" r:id="rId46"/>
    <p:sldId id="462" r:id="rId47"/>
    <p:sldId id="461" r:id="rId48"/>
    <p:sldId id="463" r:id="rId49"/>
    <p:sldId id="465" r:id="rId50"/>
    <p:sldId id="466" r:id="rId51"/>
    <p:sldId id="467" r:id="rId52"/>
    <p:sldId id="468" r:id="rId53"/>
    <p:sldId id="469" r:id="rId54"/>
    <p:sldId id="470" r:id="rId55"/>
    <p:sldId id="471" r:id="rId56"/>
    <p:sldId id="472" r:id="rId57"/>
    <p:sldId id="473" r:id="rId58"/>
    <p:sldId id="474" r:id="rId59"/>
    <p:sldId id="475" r:id="rId60"/>
    <p:sldId id="476" r:id="rId61"/>
    <p:sldId id="477" r:id="rId62"/>
    <p:sldId id="478" r:id="rId63"/>
    <p:sldId id="481" r:id="rId64"/>
    <p:sldId id="479" r:id="rId65"/>
    <p:sldId id="482" r:id="rId66"/>
    <p:sldId id="480" r:id="rId67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69"/>
      <p:bold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微軟正黑體" panose="020B0604030504040204" pitchFamily="34" charset="-120"/>
      <p:regular r:id="rId69"/>
      <p:bold r:id="rId70"/>
    </p:embeddedFont>
    <p:embeddedFont>
      <p:font typeface="Amatic SC" panose="02020500000000000000" charset="-79"/>
      <p:regular r:id="rId75"/>
      <p:bold r:id="rId76"/>
    </p:embeddedFont>
    <p:embeddedFont>
      <p:font typeface="Noto Serif CJK TC" panose="02020400000000000000" pitchFamily="18" charset="-120"/>
      <p:regular r:id="rId77"/>
      <p:bold r:id="rId78"/>
    </p:embeddedFont>
    <p:embeddedFont>
      <p:font typeface="Cousine" panose="02020500000000000000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6C2"/>
    <a:srgbClr val="72533A"/>
    <a:srgbClr val="B18867"/>
    <a:srgbClr val="163A5A"/>
    <a:srgbClr val="668F91"/>
    <a:srgbClr val="FF6600"/>
    <a:srgbClr val="3B434E"/>
    <a:srgbClr val="3A3F40"/>
    <a:srgbClr val="3A6399"/>
    <a:srgbClr val="8AA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BF9CC4-7068-4D26-AB6E-654263C29B82}">
  <a:tblStyle styleId="{5CBF9CC4-7068-4D26-AB6E-654263C29B8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AC370E8-ACEC-4CBE-BCF9-9CD95685F50D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B17F473-9FFA-454D-A3FD-0B9E78701E5A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886B156-9487-4774-BD3F-21C14D74A009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94" y="72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heMuseumBarAndCultureBlah/posts/25021798635843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hemuseumhotelantakya.com/?fbclid=IwAR3oLr08RGIRp30HGkLow9T95dN2ZGKgd2EbETwKolrzyWVauq1sS83sToE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elowthesurface.amsterdam/e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elowthesurface.amsterdam/en/pagina/documentair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5b10a0d03d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g25b10a0d03d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25b10a0d03d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25b10a0d03d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503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25b10a0d03d_3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25b10a0d03d_3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005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89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5b10a0d03d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7" name="Google Shape;1087;g25b10a0d03d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行政院東部聯合服務中心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4" name="Google Shape;112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7" name="Google Shape;11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25b10a0d03d_2_1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25b10a0d03d_2_1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8" name="Google Shape;130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5b10a0d03d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25b10a0d03d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12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5b10a0d03d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25b10a0d03d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862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14" name="Google Shape;10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4932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25b10a0d03d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25b10a0d03d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74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25b10a0d03d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25b10a0d03d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98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6" name="Google Shape;102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https://www.facebook.com/TheMuseumBarAndCultureBlah/posts/250217986358434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u="sng" dirty="0">
                <a:solidFill>
                  <a:schemeClr val="hlink"/>
                </a:solidFill>
                <a:hlinkClick r:id="rId4"/>
              </a:rPr>
              <a:t>https://www.themuseumhotelantakya.com/?fbclid=IwAR3oLr08RGIRp30HGkLow9T95dN2ZGKgd2EbETwKolrzyWVauq1sS83sToE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dirty="0"/>
              <a:t>https://www.youtube.com/watch?v=4l95ntFSvGQ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6851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8" name="Google Shape;103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17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u="sng" dirty="0">
                <a:solidFill>
                  <a:schemeClr val="hlink"/>
                </a:solidFill>
                <a:hlinkClick r:id="rId3"/>
              </a:rPr>
              <a:t>https://belowthesurface.amsterdam/en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dirty="0"/>
              <a:t>影片：</a:t>
            </a:r>
            <a:r>
              <a:rPr lang="zh-TW" u="sng" dirty="0">
                <a:solidFill>
                  <a:schemeClr val="hlink"/>
                </a:solidFill>
                <a:hlinkClick r:id="rId4"/>
              </a:rPr>
              <a:t>https://belowthesurface.amsterdam/en/pagina/documentaire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94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 rot="5400000">
            <a:off x="4527177" y="-550510"/>
            <a:ext cx="92588" cy="7106862"/>
          </a:xfrm>
          <a:custGeom>
            <a:avLst/>
            <a:gdLst/>
            <a:ahLst/>
            <a:cxnLst/>
            <a:rect l="l" t="t" r="r" b="b"/>
            <a:pathLst>
              <a:path w="4938" h="91029" extrusionOk="0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Google Shape;13;p2"/>
          <p:cNvSpPr/>
          <p:nvPr/>
        </p:nvSpPr>
        <p:spPr>
          <a:xfrm rot="-5400000">
            <a:off x="695075" y="986571"/>
            <a:ext cx="995100" cy="10662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8365300" y="1345300"/>
            <a:ext cx="0" cy="1696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15" name="Google Shape;15;p2"/>
          <p:cNvSpPr/>
          <p:nvPr/>
        </p:nvSpPr>
        <p:spPr>
          <a:xfrm rot="-5400000">
            <a:off x="4525702" y="-2134011"/>
            <a:ext cx="92588" cy="7106862"/>
          </a:xfrm>
          <a:custGeom>
            <a:avLst/>
            <a:gdLst/>
            <a:ahLst/>
            <a:cxnLst/>
            <a:rect l="l" t="t" r="r" b="b"/>
            <a:pathLst>
              <a:path w="4938" h="91029" extrusionOk="0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dashDot"/>
            <a:miter lim="8000"/>
            <a:headEnd type="none" w="sm" len="sm"/>
            <a:tailEnd type="none" w="sm" len="sm"/>
          </a:ln>
        </p:spPr>
      </p:sp>
      <p:sp>
        <p:nvSpPr>
          <p:cNvPr id="16" name="Google Shape;16;p2"/>
          <p:cNvSpPr/>
          <p:nvPr/>
        </p:nvSpPr>
        <p:spPr>
          <a:xfrm rot="5400000">
            <a:off x="7048175" y="2866905"/>
            <a:ext cx="1285500" cy="13773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921200" y="1509206"/>
            <a:ext cx="7205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698564" y="3108819"/>
            <a:ext cx="354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_AND_BODY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26000">
                <a:schemeClr val="lt1"/>
              </a:gs>
              <a:gs pos="48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3"/>
          <p:cNvSpPr/>
          <p:nvPr/>
        </p:nvSpPr>
        <p:spPr>
          <a:xfrm rot="10800000">
            <a:off x="478120" y="499499"/>
            <a:ext cx="3891580" cy="4389451"/>
          </a:xfrm>
          <a:custGeom>
            <a:avLst/>
            <a:gdLst/>
            <a:ahLst/>
            <a:cxnLst/>
            <a:rect l="l" t="t" r="r" b="b"/>
            <a:pathLst>
              <a:path w="873041" h="513236" extrusionOk="0">
                <a:moveTo>
                  <a:pt x="807026" y="87874"/>
                </a:moveTo>
                <a:cubicBezTo>
                  <a:pt x="687888" y="-12496"/>
                  <a:pt x="94894" y="-27493"/>
                  <a:pt x="35062" y="46020"/>
                </a:cubicBezTo>
                <a:cubicBezTo>
                  <a:pt x="-6967" y="97718"/>
                  <a:pt x="2767" y="252111"/>
                  <a:pt x="1233" y="323344"/>
                </a:cubicBezTo>
                <a:cubicBezTo>
                  <a:pt x="-5849" y="404706"/>
                  <a:pt x="16010" y="492163"/>
                  <a:pt x="108027" y="508036"/>
                </a:cubicBezTo>
                <a:cubicBezTo>
                  <a:pt x="181211" y="520007"/>
                  <a:pt x="256478" y="507488"/>
                  <a:pt x="330298" y="508036"/>
                </a:cubicBezTo>
                <a:cubicBezTo>
                  <a:pt x="482038" y="490497"/>
                  <a:pt x="728667" y="541318"/>
                  <a:pt x="831077" y="410055"/>
                </a:cubicBezTo>
                <a:cubicBezTo>
                  <a:pt x="891479" y="316196"/>
                  <a:pt x="889396" y="168425"/>
                  <a:pt x="807026" y="87874"/>
                </a:cubicBezTo>
                <a:close/>
              </a:path>
            </a:pathLst>
          </a:custGeom>
          <a:solidFill>
            <a:srgbClr val="72533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359638" y="371200"/>
            <a:ext cx="3869146" cy="4400299"/>
          </a:xfrm>
          <a:custGeom>
            <a:avLst/>
            <a:gdLst/>
            <a:ahLst/>
            <a:cxnLst/>
            <a:rect l="l" t="t" r="r" b="b"/>
            <a:pathLst>
              <a:path w="1717712" h="1953518" extrusionOk="0">
                <a:moveTo>
                  <a:pt x="1717677" y="1051758"/>
                </a:moveTo>
                <a:cubicBezTo>
                  <a:pt x="1717041" y="813899"/>
                  <a:pt x="1713292" y="575995"/>
                  <a:pt x="1710661" y="338136"/>
                </a:cubicBezTo>
                <a:cubicBezTo>
                  <a:pt x="1721382" y="143007"/>
                  <a:pt x="1668478" y="-11692"/>
                  <a:pt x="1396636" y="695"/>
                </a:cubicBezTo>
                <a:cubicBezTo>
                  <a:pt x="1075945" y="147"/>
                  <a:pt x="626492" y="30556"/>
                  <a:pt x="313102" y="62895"/>
                </a:cubicBezTo>
                <a:cubicBezTo>
                  <a:pt x="228254" y="71248"/>
                  <a:pt x="127029" y="84929"/>
                  <a:pt x="80877" y="166423"/>
                </a:cubicBezTo>
                <a:cubicBezTo>
                  <a:pt x="57506" y="207641"/>
                  <a:pt x="52222" y="256313"/>
                  <a:pt x="47991" y="302574"/>
                </a:cubicBezTo>
                <a:cubicBezTo>
                  <a:pt x="26527" y="536443"/>
                  <a:pt x="5742" y="770773"/>
                  <a:pt x="765" y="1005673"/>
                </a:cubicBezTo>
                <a:cubicBezTo>
                  <a:pt x="-2436" y="1229303"/>
                  <a:pt x="2826" y="1455674"/>
                  <a:pt x="47355" y="1675512"/>
                </a:cubicBezTo>
                <a:cubicBezTo>
                  <a:pt x="105433" y="1930275"/>
                  <a:pt x="294247" y="1910587"/>
                  <a:pt x="507266" y="1924377"/>
                </a:cubicBezTo>
                <a:cubicBezTo>
                  <a:pt x="802152" y="1942663"/>
                  <a:pt x="1097629" y="1958514"/>
                  <a:pt x="1393172" y="1952046"/>
                </a:cubicBezTo>
                <a:cubicBezTo>
                  <a:pt x="1441055" y="1950775"/>
                  <a:pt x="1490210" y="1947420"/>
                  <a:pt x="1535440" y="1930429"/>
                </a:cubicBezTo>
                <a:cubicBezTo>
                  <a:pt x="1677402" y="1878007"/>
                  <a:pt x="1689065" y="1706645"/>
                  <a:pt x="1699874" y="1577005"/>
                </a:cubicBezTo>
                <a:cubicBezTo>
                  <a:pt x="1715068" y="1402398"/>
                  <a:pt x="1718093" y="1226979"/>
                  <a:pt x="1717677" y="1051758"/>
                </a:cubicBezTo>
                <a:close/>
                <a:moveTo>
                  <a:pt x="1684308" y="1587616"/>
                </a:moveTo>
                <a:cubicBezTo>
                  <a:pt x="1671833" y="1818701"/>
                  <a:pt x="1618008" y="1947946"/>
                  <a:pt x="1360789" y="1937861"/>
                </a:cubicBezTo>
                <a:cubicBezTo>
                  <a:pt x="1016574" y="1942663"/>
                  <a:pt x="672358" y="1921374"/>
                  <a:pt x="329042" y="1897608"/>
                </a:cubicBezTo>
                <a:cubicBezTo>
                  <a:pt x="86951" y="1886316"/>
                  <a:pt x="53428" y="1699979"/>
                  <a:pt x="34726" y="1498208"/>
                </a:cubicBezTo>
                <a:cubicBezTo>
                  <a:pt x="-9452" y="1099970"/>
                  <a:pt x="26790" y="698817"/>
                  <a:pt x="62702" y="301390"/>
                </a:cubicBezTo>
                <a:cubicBezTo>
                  <a:pt x="68753" y="111151"/>
                  <a:pt x="183835" y="84798"/>
                  <a:pt x="348357" y="74011"/>
                </a:cubicBezTo>
                <a:cubicBezTo>
                  <a:pt x="645698" y="44939"/>
                  <a:pt x="1089889" y="7404"/>
                  <a:pt x="1389160" y="15363"/>
                </a:cubicBezTo>
                <a:cubicBezTo>
                  <a:pt x="1422529" y="16262"/>
                  <a:pt x="1545876" y="-5817"/>
                  <a:pt x="1635416" y="89906"/>
                </a:cubicBezTo>
                <a:cubicBezTo>
                  <a:pt x="1708337" y="167848"/>
                  <a:pt x="1693692" y="282645"/>
                  <a:pt x="1696388" y="380999"/>
                </a:cubicBezTo>
                <a:cubicBezTo>
                  <a:pt x="1696805" y="783117"/>
                  <a:pt x="1718115" y="1186353"/>
                  <a:pt x="1684242" y="15876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883375" y="1004988"/>
            <a:ext cx="28794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1"/>
          </p:nvPr>
        </p:nvSpPr>
        <p:spPr>
          <a:xfrm>
            <a:off x="883525" y="2078413"/>
            <a:ext cx="2879400" cy="20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 dirty="0"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" name="Google Shape;71;p13"/>
          <p:cNvSpPr/>
          <p:nvPr/>
        </p:nvSpPr>
        <p:spPr>
          <a:xfrm rot="5400000">
            <a:off x="3614542" y="2581687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3"/>
          <p:cNvSpPr/>
          <p:nvPr/>
        </p:nvSpPr>
        <p:spPr>
          <a:xfrm rot="5400000">
            <a:off x="4155556" y="352287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/>
          <p:nvPr/>
        </p:nvSpPr>
        <p:spPr>
          <a:xfrm rot="10800000">
            <a:off x="542537" y="4490175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3"/>
          <p:cNvSpPr/>
          <p:nvPr/>
        </p:nvSpPr>
        <p:spPr>
          <a:xfrm rot="5130764">
            <a:off x="247642" y="411835"/>
            <a:ext cx="745888" cy="775329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2994774" y="300554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1495696" y="462807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3"/>
          <p:cNvSpPr/>
          <p:nvPr/>
        </p:nvSpPr>
        <p:spPr>
          <a:xfrm rot="10800000">
            <a:off x="545766" y="4680253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343225" y="1125000"/>
            <a:ext cx="82908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413600" y="2466600"/>
            <a:ext cx="6316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 b="1"/>
            </a:lvl1pPr>
            <a:lvl2pPr marL="914400" lvl="1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▫"/>
              <a:defRPr b="1"/>
            </a:lvl2pPr>
            <a:lvl3pPr marL="1371600" lvl="2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b="1"/>
            </a:lvl3pPr>
            <a:lvl4pPr marL="1828800" lvl="3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1"/>
            </a:lvl4pPr>
            <a:lvl5pPr marL="2286000" lvl="4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1"/>
            </a:lvl5pPr>
            <a:lvl6pPr marL="2743200" lvl="5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1"/>
            </a:lvl6pPr>
            <a:lvl7pPr marL="3200400" lvl="6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b="1"/>
            </a:lvl7pPr>
            <a:lvl8pPr marL="3657600" lvl="7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b="1"/>
            </a:lvl8pPr>
            <a:lvl9pPr marL="4114800" lvl="8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b="1"/>
            </a:lvl9pPr>
          </a:lstStyle>
          <a:p>
            <a:endParaRPr/>
          </a:p>
        </p:txBody>
      </p:sp>
      <p:grpSp>
        <p:nvGrpSpPr>
          <p:cNvPr id="28" name="Google Shape;28;p5"/>
          <p:cNvGrpSpPr/>
          <p:nvPr/>
        </p:nvGrpSpPr>
        <p:grpSpPr>
          <a:xfrm>
            <a:off x="3954441" y="1078294"/>
            <a:ext cx="1212106" cy="1158543"/>
            <a:chOff x="3754950" y="1132925"/>
            <a:chExt cx="1580939" cy="1544725"/>
          </a:xfrm>
        </p:grpSpPr>
        <p:sp>
          <p:nvSpPr>
            <p:cNvPr id="29" name="Google Shape;29;p5"/>
            <p:cNvSpPr/>
            <p:nvPr/>
          </p:nvSpPr>
          <p:spPr>
            <a:xfrm>
              <a:off x="3907350" y="1285321"/>
              <a:ext cx="1329300" cy="13293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 rot="-5400000">
              <a:off x="3754950" y="1132925"/>
              <a:ext cx="1480500" cy="14805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" name="Google Shape;31;p5"/>
            <p:cNvCxnSpPr>
              <a:endCxn id="29" idx="1"/>
            </p:cNvCxnSpPr>
            <p:nvPr/>
          </p:nvCxnSpPr>
          <p:spPr>
            <a:xfrm>
              <a:off x="3890221" y="1267892"/>
              <a:ext cx="211800" cy="2121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32;p5"/>
            <p:cNvCxnSpPr/>
            <p:nvPr/>
          </p:nvCxnSpPr>
          <p:spPr>
            <a:xfrm>
              <a:off x="5335889" y="1276425"/>
              <a:ext cx="0" cy="1393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sp>
          <p:nvSpPr>
            <p:cNvPr id="33" name="Google Shape;33;p5"/>
            <p:cNvSpPr/>
            <p:nvPr/>
          </p:nvSpPr>
          <p:spPr>
            <a:xfrm>
              <a:off x="4222975" y="1683233"/>
              <a:ext cx="698050" cy="5499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noFill/>
                  <a:latin typeface="Arial"/>
                </a:rPr>
                <a:t>“</a:t>
              </a:r>
            </a:p>
          </p:txBody>
        </p:sp>
        <p:cxnSp>
          <p:nvCxnSpPr>
            <p:cNvPr id="34" name="Google Shape;34;p5"/>
            <p:cNvCxnSpPr>
              <a:stCxn id="29" idx="5"/>
            </p:cNvCxnSpPr>
            <p:nvPr/>
          </p:nvCxnSpPr>
          <p:spPr>
            <a:xfrm>
              <a:off x="5041979" y="2419950"/>
              <a:ext cx="253800" cy="257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35;p5"/>
            <p:cNvCxnSpPr/>
            <p:nvPr/>
          </p:nvCxnSpPr>
          <p:spPr>
            <a:xfrm>
              <a:off x="4244700" y="1591869"/>
              <a:ext cx="6546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</p:grp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72533A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CBC6C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457200" y="1234143"/>
            <a:ext cx="2631900" cy="3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2"/>
          </p:nvPr>
        </p:nvSpPr>
        <p:spPr>
          <a:xfrm>
            <a:off x="3223964" y="1234143"/>
            <a:ext cx="2631900" cy="3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3"/>
          </p:nvPr>
        </p:nvSpPr>
        <p:spPr>
          <a:xfrm>
            <a:off x="5990727" y="1234143"/>
            <a:ext cx="2631900" cy="3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B1886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91700" y="96300"/>
            <a:ext cx="8966100" cy="4945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57200" y="1125000"/>
            <a:ext cx="82296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▪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▫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k16kAGd-yk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youtu.be/wOkJ5daA1C4?t=975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0fTPRgWDy3M" TargetMode="External"/><Relationship Id="rId5" Type="http://schemas.openxmlformats.org/officeDocument/2006/relationships/hyperlink" Target="https://youtu.be/ONTFuVmjaOs?t=78" TargetMode="External"/><Relationship Id="rId4" Type="http://schemas.openxmlformats.org/officeDocument/2006/relationships/hyperlink" Target="https://youtu.be/rIOFKIl_-VI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law.moj.gov.tw/LawClass/LawSingle.aspx?pcode=H0170001&amp;flno=43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law.moj.gov.tw/LawClass/LawSingle.aspx?pcode=H0170001&amp;flno=43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aeogis.ihp.sinica.edu.tw/map/#/gi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notes/2712519332399154/?fbclid=IwAR1a779RtdPhHJl89jewP3wKzHRIrwmLUcZeUzdt9PbDe0lD9VxnXa2xSBc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l95ntFSvGQ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museumhotelantakya.com/?fbclid=IwAR3oLr08RGIRp30HGkLow9T95dN2ZGKgd2EbETwKolrzyWVauq1sS83sTo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pts.org.tw/article/60781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elowthesurface.amsterdam/e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03"/>
          <p:cNvSpPr txBox="1">
            <a:spLocks noGrp="1"/>
          </p:cNvSpPr>
          <p:nvPr>
            <p:ph type="ctrTitle"/>
          </p:nvPr>
        </p:nvSpPr>
        <p:spPr>
          <a:xfrm>
            <a:off x="921200" y="1448690"/>
            <a:ext cx="7205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000" dirty="0">
                <a:solidFill>
                  <a:srgbClr val="72533A"/>
                </a:solidFill>
              </a:rPr>
              <a:t>主題三：</a:t>
            </a:r>
            <a:r>
              <a:rPr lang="zh-TW" altLang="en-US" dirty="0">
                <a:solidFill>
                  <a:srgbClr val="72533A"/>
                </a:solidFill>
              </a:rPr>
              <a:t/>
            </a:r>
            <a:br>
              <a:rPr lang="zh-TW" altLang="en-US" dirty="0">
                <a:solidFill>
                  <a:srgbClr val="72533A"/>
                </a:solidFill>
              </a:rPr>
            </a:br>
            <a:r>
              <a:rPr lang="zh-TW" altLang="en-US" dirty="0">
                <a:solidFill>
                  <a:srgbClr val="72533A"/>
                </a:solidFill>
              </a:rPr>
              <a:t>考古遺址保存議題討論</a:t>
            </a:r>
            <a:endParaRPr dirty="0"/>
          </a:p>
        </p:txBody>
      </p:sp>
      <p:sp>
        <p:nvSpPr>
          <p:cNvPr id="1003" name="Google Shape;1003;p103"/>
          <p:cNvSpPr txBox="1">
            <a:spLocks noGrp="1"/>
          </p:cNvSpPr>
          <p:nvPr>
            <p:ph type="subTitle" idx="1"/>
          </p:nvPr>
        </p:nvSpPr>
        <p:spPr>
          <a:xfrm>
            <a:off x="1037374" y="2263158"/>
            <a:ext cx="4949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dirty="0">
                <a:solidFill>
                  <a:schemeClr val="accent6">
                    <a:lumMod val="75000"/>
                  </a:schemeClr>
                </a:solidFill>
              </a:rPr>
              <a:t>PART 1：巧遇遺址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004" name="Google Shape;1004;p103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10"/>
          <p:cNvSpPr txBox="1">
            <a:spLocks noGrp="1"/>
          </p:cNvSpPr>
          <p:nvPr>
            <p:ph type="body" idx="1"/>
          </p:nvPr>
        </p:nvSpPr>
        <p:spPr>
          <a:xfrm>
            <a:off x="1322160" y="2466600"/>
            <a:ext cx="6856640" cy="15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4400" dirty="0"/>
              <a:t>不只是</a:t>
            </a:r>
            <a:r>
              <a:rPr lang="zh-TW" altLang="en-US" sz="4400" dirty="0"/>
              <a:t>考古</a:t>
            </a:r>
            <a:r>
              <a:rPr lang="zh-TW" sz="4400" dirty="0"/>
              <a:t>遺址</a:t>
            </a:r>
            <a:endParaRPr sz="44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800" dirty="0"/>
              <a:t>當過去與現在的人</a:t>
            </a:r>
            <a:endParaRPr lang="en-US" altLang="zh-TW" sz="28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800" dirty="0"/>
              <a:t>生活在同個</a:t>
            </a:r>
            <a:r>
              <a:rPr lang="zh-TW" altLang="en-US" sz="2800" dirty="0"/>
              <a:t>區域、甚至同個</a:t>
            </a:r>
            <a:r>
              <a:rPr lang="zh-TW" sz="2800" dirty="0"/>
              <a:t>地點</a:t>
            </a:r>
            <a:r>
              <a:rPr lang="en-US" altLang="zh-TW" sz="2800" dirty="0"/>
              <a:t>……</a:t>
            </a:r>
            <a:endParaRPr sz="2800" dirty="0"/>
          </a:p>
        </p:txBody>
      </p:sp>
      <p:sp>
        <p:nvSpPr>
          <p:cNvPr id="1064" name="Google Shape;1064;p110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2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11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  <p:sp>
        <p:nvSpPr>
          <p:cNvPr id="1070" name="Google Shape;1070;p111"/>
          <p:cNvSpPr txBox="1"/>
          <p:nvPr/>
        </p:nvSpPr>
        <p:spPr>
          <a:xfrm>
            <a:off x="2200133" y="401027"/>
            <a:ext cx="468768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dirty="0">
                <a:solidFill>
                  <a:schemeClr val="lt1"/>
                </a:solidFill>
              </a:rPr>
              <a:t>遺址上的人</a:t>
            </a:r>
            <a:r>
              <a:rPr lang="zh-TW" altLang="en-US" sz="2800" b="1" dirty="0">
                <a:solidFill>
                  <a:schemeClr val="lt1"/>
                </a:solidFill>
              </a:rPr>
              <a:t>們</a:t>
            </a:r>
            <a:endParaRPr sz="2800" b="1" dirty="0">
              <a:solidFill>
                <a:schemeClr val="lt1"/>
              </a:solidFill>
            </a:endParaRPr>
          </a:p>
        </p:txBody>
      </p:sp>
      <p:sp>
        <p:nvSpPr>
          <p:cNvPr id="1071" name="Google Shape;1071;p111"/>
          <p:cNvSpPr txBox="1"/>
          <p:nvPr/>
        </p:nvSpPr>
        <p:spPr>
          <a:xfrm>
            <a:off x="391005" y="1626090"/>
            <a:ext cx="2618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</a:rPr>
              <a:t>考古初學者的震撼，發掘大竹圍遺址（北宜高速公路礁溪交流道匝道出口）時，遇到民眾的抗議......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1200" dirty="0">
                <a:solidFill>
                  <a:schemeClr val="lt1"/>
                </a:solidFill>
              </a:rPr>
              <a:t>本文選自</a:t>
            </a:r>
            <a:r>
              <a:rPr lang="zh-TW" sz="1200" dirty="0">
                <a:solidFill>
                  <a:schemeClr val="lt1"/>
                </a:solidFill>
              </a:rPr>
              <a:t>芭樂人類學https://guavanthropology.tw/article/5691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1072" name="Google Shape;1072;p111"/>
          <p:cNvSpPr txBox="1"/>
          <p:nvPr/>
        </p:nvSpPr>
        <p:spPr>
          <a:xfrm>
            <a:off x="3312311" y="1626090"/>
            <a:ext cx="2618700" cy="349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300" dirty="0">
                <a:solidFill>
                  <a:schemeClr val="lt1"/>
                </a:solidFill>
              </a:rPr>
              <a:t>為了興建納骨塔而進行搶救發掘的丸山遺址，在</a:t>
            </a:r>
            <a:r>
              <a:rPr lang="zh-TW" altLang="en-US" sz="2300" dirty="0">
                <a:solidFill>
                  <a:schemeClr val="lt1"/>
                </a:solidFill>
              </a:rPr>
              <a:t>暫時</a:t>
            </a:r>
            <a:r>
              <a:rPr lang="zh-TW" sz="2300" dirty="0">
                <a:solidFill>
                  <a:schemeClr val="lt1"/>
                </a:solidFill>
              </a:rPr>
              <a:t>不蓋納骨塔以後......</a:t>
            </a:r>
            <a:endParaRPr sz="23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300" dirty="0">
                <a:solidFill>
                  <a:schemeClr val="lt1"/>
                </a:solidFill>
              </a:rPr>
              <a:t>－丸山考古營</a:t>
            </a:r>
            <a:endParaRPr sz="23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300" dirty="0">
                <a:solidFill>
                  <a:schemeClr val="lt1"/>
                </a:solidFill>
              </a:rPr>
              <a:t>－由在地居民組成的丸山考古遺址發展促進會</a:t>
            </a:r>
            <a:endParaRPr sz="2300"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zh-TW" altLang="en-US" sz="1600" dirty="0">
                <a:solidFill>
                  <a:schemeClr val="lt1"/>
                </a:solidFill>
              </a:rPr>
              <a:t>本文選自</a:t>
            </a:r>
            <a:r>
              <a:rPr lang="zh-TW" sz="1500" dirty="0">
                <a:solidFill>
                  <a:schemeClr val="lt1"/>
                </a:solidFill>
              </a:rPr>
              <a:t>芭樂人類學https://guavanthropology.tw/article/6837</a:t>
            </a:r>
            <a:endParaRPr sz="15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1073" name="Google Shape;1073;p111"/>
          <p:cNvSpPr txBox="1"/>
          <p:nvPr/>
        </p:nvSpPr>
        <p:spPr>
          <a:xfrm>
            <a:off x="6281530" y="1603044"/>
            <a:ext cx="2618700" cy="3218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</a:rPr>
              <a:t>成為世界文化遺產的殷墟，帶給周遭居民的是......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</a:rPr>
              <a:t>－拆除與搬遷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</a:rPr>
              <a:t>－未如預期的觀光收入</a:t>
            </a:r>
            <a:endParaRPr sz="1800"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TW" altLang="en-US" sz="1200" dirty="0">
                <a:solidFill>
                  <a:schemeClr val="lt1"/>
                </a:solidFill>
              </a:rPr>
              <a:t>本文選自</a:t>
            </a:r>
            <a:r>
              <a:rPr lang="zh-TW" sz="1200" dirty="0">
                <a:solidFill>
                  <a:schemeClr val="lt1"/>
                </a:solidFill>
              </a:rPr>
              <a:t>言之有物https://research.sinica.edu.tw/civilization-transformation-wang-shu-li/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7" name="箭號: ＞形 6">
            <a:extLst>
              <a:ext uri="{FF2B5EF4-FFF2-40B4-BE49-F238E27FC236}">
                <a16:creationId xmlns:a16="http://schemas.microsoft.com/office/drawing/2014/main" id="{F5A33190-A8DF-439D-82F3-D64C3AFBBA27}"/>
              </a:ext>
            </a:extLst>
          </p:cNvPr>
          <p:cNvSpPr/>
          <p:nvPr/>
        </p:nvSpPr>
        <p:spPr>
          <a:xfrm>
            <a:off x="209555" y="394259"/>
            <a:ext cx="1878495" cy="506725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閱讀學習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1D255FED-019D-4B05-A222-B7EB7A817718}"/>
              </a:ext>
            </a:extLst>
          </p:cNvPr>
          <p:cNvSpPr/>
          <p:nvPr/>
        </p:nvSpPr>
        <p:spPr>
          <a:xfrm>
            <a:off x="343092" y="1225357"/>
            <a:ext cx="2519378" cy="417443"/>
          </a:xfrm>
          <a:prstGeom prst="roundRect">
            <a:avLst/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考古遺址與逝者之城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CCBF075-AAF7-4183-9DA1-93E961453F73}"/>
              </a:ext>
            </a:extLst>
          </p:cNvPr>
          <p:cNvSpPr/>
          <p:nvPr/>
        </p:nvSpPr>
        <p:spPr>
          <a:xfrm>
            <a:off x="3312311" y="1225356"/>
            <a:ext cx="2519378" cy="417443"/>
          </a:xfrm>
          <a:prstGeom prst="roundRect">
            <a:avLst/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考古遺址的可能性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98E5088-DF7E-401A-8496-F931C6FD5A56}"/>
              </a:ext>
            </a:extLst>
          </p:cNvPr>
          <p:cNvSpPr/>
          <p:nvPr/>
        </p:nvSpPr>
        <p:spPr>
          <a:xfrm>
            <a:off x="6234329" y="1208647"/>
            <a:ext cx="2519378" cy="417443"/>
          </a:xfrm>
          <a:prstGeom prst="roundRect">
            <a:avLst/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文化遺產的美麗與哀愁</a:t>
            </a:r>
          </a:p>
        </p:txBody>
      </p:sp>
    </p:spTree>
    <p:extLst>
      <p:ext uri="{BB962C8B-B14F-4D97-AF65-F5344CB8AC3E}">
        <p14:creationId xmlns:p14="http://schemas.microsoft.com/office/powerpoint/2010/main" val="19263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12"/>
          <p:cNvSpPr/>
          <p:nvPr/>
        </p:nvSpPr>
        <p:spPr>
          <a:xfrm>
            <a:off x="801203" y="3221800"/>
            <a:ext cx="2278200" cy="641260"/>
          </a:xfrm>
          <a:prstGeom prst="snip1Rect">
            <a:avLst>
              <a:gd name="adj" fmla="val 16667"/>
            </a:avLst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１號線索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人面、汙水、數字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12"/>
          <p:cNvSpPr/>
          <p:nvPr/>
        </p:nvSpPr>
        <p:spPr>
          <a:xfrm>
            <a:off x="3628183" y="3217827"/>
            <a:ext cx="2278200" cy="641259"/>
          </a:xfrm>
          <a:prstGeom prst="snip1Rect">
            <a:avLst>
              <a:gd name="adj" fmla="val 16667"/>
            </a:avLst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２號線索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玉耳環、火車站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12"/>
          <p:cNvSpPr/>
          <p:nvPr/>
        </p:nvSpPr>
        <p:spPr>
          <a:xfrm>
            <a:off x="6455142" y="3217827"/>
            <a:ext cx="2278200" cy="641259"/>
          </a:xfrm>
          <a:prstGeom prst="snip1Rect">
            <a:avLst>
              <a:gd name="adj" fmla="val 16667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３號線索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男孩、百貨公司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12"/>
          <p:cNvSpPr/>
          <p:nvPr/>
        </p:nvSpPr>
        <p:spPr>
          <a:xfrm>
            <a:off x="2149475" y="4077114"/>
            <a:ext cx="2278200" cy="641259"/>
          </a:xfrm>
          <a:prstGeom prst="snip1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４號線索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交通匯聚、全台首見</a:t>
            </a: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12"/>
          <p:cNvSpPr/>
          <p:nvPr/>
        </p:nvSpPr>
        <p:spPr>
          <a:xfrm>
            <a:off x="5181276" y="4077115"/>
            <a:ext cx="2278200" cy="641259"/>
          </a:xfrm>
          <a:prstGeom prst="snip1Rect">
            <a:avLst>
              <a:gd name="adj" fmla="val 16667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５號線索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TW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積體電路、狗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112"/>
          <p:cNvSpPr txBox="1">
            <a:spLocks noGrp="1"/>
          </p:cNvSpPr>
          <p:nvPr>
            <p:ph type="title" idx="4294967295"/>
          </p:nvPr>
        </p:nvSpPr>
        <p:spPr>
          <a:xfrm>
            <a:off x="3079425" y="425126"/>
            <a:ext cx="3375717" cy="57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sz="3000" b="1" dirty="0">
                <a:solidFill>
                  <a:schemeClr val="tx1"/>
                </a:solidFill>
              </a:rPr>
              <a:t>遺址與他們的產地</a:t>
            </a:r>
            <a:endParaRPr sz="3000" b="1" dirty="0">
              <a:solidFill>
                <a:schemeClr val="tx1"/>
              </a:solidFill>
            </a:endParaRPr>
          </a:p>
        </p:txBody>
      </p:sp>
      <p:sp>
        <p:nvSpPr>
          <p:cNvPr id="1084" name="Google Shape;1084;p112"/>
          <p:cNvSpPr txBox="1">
            <a:spLocks noGrp="1"/>
          </p:cNvSpPr>
          <p:nvPr>
            <p:ph type="body" idx="4294967295"/>
          </p:nvPr>
        </p:nvSpPr>
        <p:spPr>
          <a:xfrm>
            <a:off x="383974" y="1017725"/>
            <a:ext cx="8349367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zh-TW" sz="2000" dirty="0"/>
              <a:t>活動說明：</a:t>
            </a:r>
            <a:endParaRPr sz="20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zh-TW" sz="2000" dirty="0"/>
              <a:t>1.以小組為單位，選一條線索的關鍵字，試著查查線索指向的遺址、發生了什麼事，並回答學習單上的問題。</a:t>
            </a:r>
            <a:endParaRPr sz="2000" dirty="0"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rPr lang="zh-TW" sz="2000" dirty="0"/>
              <a:t>2.各組輪流上台，分享各自查找到的遺址與相關事件。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41411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812A5BC-46BF-4556-9341-C64BDFBA2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3600" y="2407334"/>
            <a:ext cx="6316800" cy="819900"/>
          </a:xfrm>
        </p:spPr>
        <p:txBody>
          <a:bodyPr/>
          <a:lstStyle/>
          <a:p>
            <a:pPr marL="76200" indent="0">
              <a:buNone/>
            </a:pPr>
            <a:r>
              <a:rPr lang="zh-TW" altLang="en-US" sz="5400" dirty="0"/>
              <a:t>分享與討論</a:t>
            </a:r>
            <a:endParaRPr lang="en-US" altLang="zh-TW" sz="5400" dirty="0"/>
          </a:p>
          <a:p>
            <a:pPr marL="76200" indent="0">
              <a:buNone/>
            </a:pPr>
            <a:r>
              <a:rPr lang="zh-TW" altLang="en-US" dirty="0"/>
              <a:t>從你的線索中查找到了哪個考古遺址？</a:t>
            </a:r>
            <a:endParaRPr lang="en-US" altLang="zh-TW" dirty="0"/>
          </a:p>
          <a:p>
            <a:pPr marL="76200" indent="0">
              <a:buNone/>
            </a:pPr>
            <a:r>
              <a:rPr lang="zh-TW" altLang="en-US" dirty="0"/>
              <a:t>有哪些相關新聞或事件？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5D9921-1124-4C13-9227-7B072E3934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2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bg1">
                <a:lumMod val="95000"/>
              </a:schemeClr>
            </a:gs>
            <a:gs pos="41000">
              <a:srgbClr val="B18867"/>
            </a:gs>
            <a:gs pos="83000">
              <a:srgbClr val="72533A"/>
            </a:gs>
            <a:gs pos="100000">
              <a:srgbClr val="72533A"/>
            </a:gs>
          </a:gsLst>
          <a:lin ang="5400000" scaled="1"/>
        </a:gra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13"/>
          <p:cNvSpPr txBox="1">
            <a:spLocks noGrp="1"/>
          </p:cNvSpPr>
          <p:nvPr>
            <p:ph type="ctrTitle"/>
          </p:nvPr>
        </p:nvSpPr>
        <p:spPr>
          <a:xfrm>
            <a:off x="969150" y="1938087"/>
            <a:ext cx="7205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dirty="0">
                <a:solidFill>
                  <a:srgbClr val="72533A"/>
                </a:solidFill>
              </a:rPr>
              <a:t>考古遺址保存</a:t>
            </a:r>
            <a:r>
              <a:rPr lang="zh-TW" dirty="0" smtClean="0">
                <a:solidFill>
                  <a:srgbClr val="72533A"/>
                </a:solidFill>
              </a:rPr>
              <a:t>議題</a:t>
            </a:r>
            <a:r>
              <a:rPr lang="zh-TW" altLang="en-US" dirty="0">
                <a:solidFill>
                  <a:srgbClr val="72533A"/>
                </a:solidFill>
              </a:rPr>
              <a:t>與討論</a:t>
            </a:r>
            <a:endParaRPr dirty="0">
              <a:solidFill>
                <a:srgbClr val="72533A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dirty="0"/>
          </a:p>
        </p:txBody>
      </p:sp>
      <p:sp>
        <p:nvSpPr>
          <p:cNvPr id="1090" name="Google Shape;1090;p113"/>
          <p:cNvSpPr txBox="1">
            <a:spLocks noGrp="1"/>
          </p:cNvSpPr>
          <p:nvPr>
            <p:ph type="subTitle" idx="1"/>
          </p:nvPr>
        </p:nvSpPr>
        <p:spPr>
          <a:xfrm>
            <a:off x="1005237" y="2608263"/>
            <a:ext cx="4949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b="1" dirty="0">
                <a:solidFill>
                  <a:srgbClr val="CBC6C2"/>
                </a:solidFill>
              </a:rPr>
              <a:t>PART 2：我們</a:t>
            </a:r>
            <a:r>
              <a:rPr lang="zh-TW" b="1" dirty="0" smtClean="0">
                <a:solidFill>
                  <a:srgbClr val="CBC6C2"/>
                </a:solidFill>
              </a:rPr>
              <a:t>與</a:t>
            </a:r>
            <a:r>
              <a:rPr lang="zh-TW" altLang="en-US" b="1" dirty="0" smtClean="0">
                <a:solidFill>
                  <a:srgbClr val="CBC6C2"/>
                </a:solidFill>
              </a:rPr>
              <a:t>考古</a:t>
            </a:r>
            <a:r>
              <a:rPr lang="zh-TW" b="1" dirty="0" smtClean="0">
                <a:solidFill>
                  <a:srgbClr val="CBC6C2"/>
                </a:solidFill>
              </a:rPr>
              <a:t>遺址</a:t>
            </a:r>
            <a:r>
              <a:rPr lang="zh-TW" b="1" dirty="0">
                <a:solidFill>
                  <a:srgbClr val="CBC6C2"/>
                </a:solidFill>
              </a:rPr>
              <a:t>的距離</a:t>
            </a:r>
            <a:endParaRPr b="1" dirty="0">
              <a:solidFill>
                <a:srgbClr val="CBC6C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091" name="Google Shape;1091;p113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19" b="88273" l="21931" r="44793">
                        <a14:foregroundMark x1="27837" y1="66109" x2="27837" y2="66109"/>
                        <a14:foregroundMark x1="33743" y1="64839" x2="33743" y2="64839"/>
                        <a14:foregroundMark x1="30991" y1="68522" x2="30991" y2="68522"/>
                        <a14:foregroundMark x1="31626" y1="71888" x2="31626" y2="71888"/>
                        <a14:foregroundMark x1="33002" y1="75042" x2="33002" y2="75042"/>
                        <a14:foregroundMark x1="33848" y1="72629" x2="33848" y2="72629"/>
                        <a14:foregroundMark x1="34674" y1="70512" x2="34674" y2="70512"/>
                        <a14:foregroundMark x1="36367" y1="72312" x2="36367" y2="72312"/>
                        <a14:foregroundMark x1="36367" y1="73688" x2="36367" y2="73688"/>
                        <a14:foregroundMark x1="34568" y1="75042" x2="34568" y2="75042"/>
                        <a14:foregroundMark x1="36262" y1="74513" x2="36262" y2="74513"/>
                        <a14:foregroundMark x1="34039" y1="75677" x2="34039" y2="75677"/>
                        <a14:foregroundMark x1="35605" y1="70406" x2="35605" y2="70406"/>
                        <a14:foregroundMark x1="36325" y1="68882" x2="36325" y2="68882"/>
                        <a14:foregroundMark x1="30864" y1="71486" x2="30864" y2="71486"/>
                        <a14:foregroundMark x1="30652" y1="72142" x2="30652" y2="72142"/>
                        <a14:foregroundMark x1="32811" y1="69327" x2="32811" y2="69327"/>
                        <a14:foregroundMark x1="34822" y1="68988" x2="34822" y2="68988"/>
                        <a14:foregroundMark x1="34716" y1="71571" x2="34716" y2="71571"/>
                        <a14:foregroundMark x1="44793" y1="88273" x2="44793" y2="88273"/>
                        <a14:foregroundMark x1="35034" y1="68501" x2="35034" y2="68501"/>
                        <a14:foregroundMark x1="35034" y1="69327" x2="35034" y2="69327"/>
                        <a14:foregroundMark x1="35140" y1="69581" x2="35140" y2="69581"/>
                        <a14:foregroundMark x1="37087" y1="73455" x2="37087" y2="73455"/>
                        <a14:foregroundMark x1="36727" y1="74725" x2="36727" y2="74725"/>
                        <a14:foregroundMark x1="38167" y1="74047" x2="38167" y2="74047"/>
                        <a14:foregroundMark x1="38103" y1="72671" x2="38103" y2="72671"/>
                        <a14:foregroundMark x1="35182" y1="75593" x2="35182" y2="75593"/>
                        <a14:foregroundMark x1="36135" y1="75212" x2="36135" y2="75212"/>
                        <a14:foregroundMark x1="35627" y1="75402" x2="35627" y2="75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7" t="61296" r="58758" b="21471"/>
          <a:stretch/>
        </p:blipFill>
        <p:spPr>
          <a:xfrm>
            <a:off x="-352947" y="2983584"/>
            <a:ext cx="2872548" cy="23072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9" t="22069" r="61482" b="59363"/>
          <a:stretch/>
        </p:blipFill>
        <p:spPr>
          <a:xfrm>
            <a:off x="6676660" y="-129077"/>
            <a:ext cx="2514164" cy="2917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14"/>
          <p:cNvSpPr txBox="1">
            <a:spLocks noGrp="1"/>
          </p:cNvSpPr>
          <p:nvPr>
            <p:ph type="title"/>
          </p:nvPr>
        </p:nvSpPr>
        <p:spPr>
          <a:xfrm>
            <a:off x="216856" y="142270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sz="2800" b="1" dirty="0" smtClean="0"/>
              <a:t>考古遺址</a:t>
            </a:r>
            <a:r>
              <a:rPr lang="zh-TW" sz="2800" b="1" dirty="0"/>
              <a:t>×對話×行動</a:t>
            </a:r>
            <a:endParaRPr sz="2800" b="1" dirty="0"/>
          </a:p>
        </p:txBody>
      </p:sp>
      <p:sp>
        <p:nvSpPr>
          <p:cNvPr id="1099" name="Google Shape;1099;p114"/>
          <p:cNvSpPr/>
          <p:nvPr/>
        </p:nvSpPr>
        <p:spPr>
          <a:xfrm>
            <a:off x="3494340" y="969059"/>
            <a:ext cx="653143" cy="44268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999" y="87418"/>
                </a:moveTo>
                <a:lnTo>
                  <a:pt x="-46000" y="135000"/>
                </a:lnTo>
              </a:path>
            </a:pathLst>
          </a:custGeom>
          <a:solidFill>
            <a:srgbClr val="FF822D"/>
          </a:solidFill>
          <a:ln w="25400" cap="flat" cmpd="sng">
            <a:solidFill>
              <a:srgbClr val="FF82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看見</a:t>
            </a:r>
            <a:endParaRPr sz="1400" b="0" i="0" u="none" strike="noStrike" cap="none" dirty="0">
              <a:solidFill>
                <a:srgbClr val="72533A"/>
              </a:solidFill>
              <a:sym typeface="Arial"/>
            </a:endParaRPr>
          </a:p>
        </p:txBody>
      </p:sp>
      <p:sp>
        <p:nvSpPr>
          <p:cNvPr id="1100" name="Google Shape;1100;p114"/>
          <p:cNvSpPr/>
          <p:nvPr/>
        </p:nvSpPr>
        <p:spPr>
          <a:xfrm>
            <a:off x="4611942" y="969059"/>
            <a:ext cx="653143" cy="44268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999" y="87418"/>
                </a:moveTo>
                <a:lnTo>
                  <a:pt x="-46000" y="135000"/>
                </a:lnTo>
              </a:path>
            </a:pathLst>
          </a:custGeom>
          <a:solidFill>
            <a:srgbClr val="FF822D"/>
          </a:solidFill>
          <a:ln w="25400" cap="flat" cmpd="sng">
            <a:solidFill>
              <a:srgbClr val="FF82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角色</a:t>
            </a:r>
            <a:endParaRPr sz="1400" b="0" i="0" u="none" strike="noStrike" cap="none" dirty="0">
              <a:solidFill>
                <a:srgbClr val="72533A"/>
              </a:solidFill>
              <a:sym typeface="Arial"/>
            </a:endParaRPr>
          </a:p>
        </p:txBody>
      </p:sp>
      <p:sp>
        <p:nvSpPr>
          <p:cNvPr id="1101" name="Google Shape;1101;p114"/>
          <p:cNvSpPr/>
          <p:nvPr/>
        </p:nvSpPr>
        <p:spPr>
          <a:xfrm>
            <a:off x="5722462" y="969059"/>
            <a:ext cx="653143" cy="44268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999" y="87418"/>
                </a:moveTo>
                <a:lnTo>
                  <a:pt x="-46000" y="135000"/>
                </a:lnTo>
              </a:path>
            </a:pathLst>
          </a:custGeom>
          <a:solidFill>
            <a:srgbClr val="FF822D"/>
          </a:solidFill>
          <a:ln w="25400" cap="flat" cmpd="sng">
            <a:solidFill>
              <a:srgbClr val="FF82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</a:t>
            </a:r>
            <a:endParaRPr sz="1400" b="0" i="0" u="none" strike="noStrike" cap="none" dirty="0">
              <a:solidFill>
                <a:srgbClr val="72533A"/>
              </a:solidFill>
              <a:sym typeface="Arial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949896" y="2158804"/>
            <a:ext cx="7384825" cy="1737392"/>
            <a:chOff x="949896" y="2158804"/>
            <a:chExt cx="7384825" cy="1737392"/>
          </a:xfrm>
        </p:grpSpPr>
        <p:grpSp>
          <p:nvGrpSpPr>
            <p:cNvPr id="2" name="群組 1"/>
            <p:cNvGrpSpPr/>
            <p:nvPr/>
          </p:nvGrpSpPr>
          <p:grpSpPr>
            <a:xfrm>
              <a:off x="2468938" y="2158804"/>
              <a:ext cx="5865783" cy="1737392"/>
              <a:chOff x="2871673" y="2321364"/>
              <a:chExt cx="5865783" cy="1737392"/>
            </a:xfrm>
          </p:grpSpPr>
          <p:pic>
            <p:nvPicPr>
              <p:cNvPr id="1103" name="Google Shape;1103;p114" descr="ノリノリのAIのキャラクター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147814" y="2417887"/>
                <a:ext cx="1589642" cy="15896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87" t="42132" r="41576" b="39690"/>
              <a:stretch/>
            </p:blipFill>
            <p:spPr>
              <a:xfrm>
                <a:off x="5727776" y="2462017"/>
                <a:ext cx="1443860" cy="1596739"/>
              </a:xfrm>
              <a:prstGeom prst="rect">
                <a:avLst/>
              </a:prstGeom>
            </p:spPr>
          </p:pic>
          <p:pic>
            <p:nvPicPr>
              <p:cNvPr id="13" name="圖片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19" t="22069" r="61482" b="59363"/>
              <a:stretch/>
            </p:blipFill>
            <p:spPr>
              <a:xfrm>
                <a:off x="2871673" y="2321364"/>
                <a:ext cx="1353708" cy="1570970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9" t="39167" r="83472" b="40555"/>
              <a:stretch/>
            </p:blipFill>
            <p:spPr>
              <a:xfrm>
                <a:off x="4446409" y="2321364"/>
                <a:ext cx="1189994" cy="1737392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34" b="18395" l="40559" r="58235">
                          <a14:foregroundMark x1="44835" y1="10224" x2="44835" y2="10224"/>
                          <a14:foregroundMark x1="44157" y1="13929" x2="44157" y2="13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3" t="990" r="40043" b="80507"/>
            <a:stretch/>
          </p:blipFill>
          <p:spPr>
            <a:xfrm>
              <a:off x="949896" y="2364147"/>
              <a:ext cx="1582367" cy="14673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16</a:t>
            </a:fld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266522" y="334536"/>
            <a:ext cx="2036957" cy="1248937"/>
          </a:xfrm>
          <a:prstGeom prst="roundRect">
            <a:avLst/>
          </a:prstGeom>
          <a:noFill/>
          <a:ln w="38100">
            <a:solidFill>
              <a:srgbClr val="3B4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1" dirty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想想看</a:t>
            </a:r>
            <a:r>
              <a:rPr lang="zh-TW" altLang="en-US" sz="1800" b="1" dirty="0" smtClean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800" b="1" dirty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當我們</a:t>
            </a:r>
            <a:endParaRPr lang="en-US" altLang="zh-TW" sz="1800" b="1" dirty="0" smtClean="0">
              <a:solidFill>
                <a:srgbClr val="3A3F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1800" b="1" dirty="0" smtClean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從北部前往</a:t>
            </a:r>
            <a:r>
              <a:rPr lang="zh-TW" altLang="zh-TW" sz="1800" b="1" dirty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</a:t>
            </a:r>
            <a:r>
              <a:rPr lang="zh-TW" altLang="zh-TW" sz="1800" b="1" dirty="0" smtClean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</a:t>
            </a:r>
            <a:endParaRPr lang="en-US" altLang="zh-TW" sz="1800" b="1" dirty="0" smtClean="0">
              <a:solidFill>
                <a:srgbClr val="3A3F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 smtClean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</a:t>
            </a:r>
            <a:r>
              <a:rPr lang="zh-TW" altLang="zh-TW" sz="1800" b="1" dirty="0" smtClean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</a:t>
            </a:r>
            <a:r>
              <a:rPr lang="zh-TW" altLang="zh-TW" sz="1800" b="1" dirty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r>
              <a:rPr lang="zh-TW" altLang="zh-TW" sz="1800" b="1" dirty="0" smtClean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1800" b="1" dirty="0">
              <a:solidFill>
                <a:srgbClr val="3A3F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107232" y="110064"/>
            <a:ext cx="6558878" cy="4919160"/>
            <a:chOff x="1100780" y="70703"/>
            <a:chExt cx="6558878" cy="491916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780" y="70703"/>
              <a:ext cx="6558878" cy="4919160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1100780" y="4691640"/>
              <a:ext cx="3287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 smtClean="0">
                  <a:solidFill>
                    <a:schemeClr val="bg1"/>
                  </a:solidFill>
                </a:rPr>
                <a:t>Yu-ting Liu</a:t>
              </a:r>
              <a:r>
                <a:rPr lang="zh-TW" altLang="en-US" sz="1200" dirty="0" smtClean="0">
                  <a:solidFill>
                    <a:schemeClr val="bg1"/>
                  </a:solidFill>
                </a:rPr>
                <a:t>／圖片來源 </a:t>
              </a:r>
              <a:r>
                <a:rPr lang="en-US" altLang="zh-TW" sz="1200" dirty="0" err="1" smtClean="0">
                  <a:solidFill>
                    <a:schemeClr val="bg1"/>
                  </a:solidFill>
                </a:rPr>
                <a:t>Unsplash</a:t>
              </a:r>
              <a:endParaRPr lang="zh-TW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圓角矩形 6"/>
          <p:cNvSpPr/>
          <p:nvPr/>
        </p:nvSpPr>
        <p:spPr>
          <a:xfrm>
            <a:off x="5385561" y="617589"/>
            <a:ext cx="1917918" cy="682830"/>
          </a:xfrm>
          <a:prstGeom prst="roundRect">
            <a:avLst/>
          </a:prstGeom>
          <a:noFill/>
          <a:ln w="38100">
            <a:solidFill>
              <a:srgbClr val="3A3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北部與</a:t>
            </a:r>
            <a:r>
              <a:rPr lang="zh-TW" altLang="en-US" sz="1800" b="1" dirty="0" smtClean="0">
                <a:solidFill>
                  <a:srgbClr val="3A3F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東部往來的交通需求</a:t>
            </a:r>
            <a:endParaRPr lang="zh-TW" altLang="en-US" sz="1800" b="1" dirty="0">
              <a:solidFill>
                <a:srgbClr val="3A3F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62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3318782" y="321358"/>
            <a:ext cx="2697014" cy="1102331"/>
          </a:xfrm>
          <a:prstGeom prst="roundRect">
            <a:avLst/>
          </a:prstGeom>
          <a:noFill/>
          <a:ln w="38100">
            <a:solidFill>
              <a:srgbClr val="725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路況與意外頻仍</a:t>
            </a:r>
            <a:br>
              <a:rPr lang="zh-TW" altLang="en-US" sz="1800" b="1" dirty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 dirty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促成</a:t>
            </a:r>
            <a:r>
              <a:rPr lang="en-US" altLang="zh-TW" sz="1800" b="1" dirty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en-US" sz="1800" b="1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b="1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b="1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蘇花公路改善工程</a:t>
            </a:r>
            <a:endParaRPr lang="zh-TW" altLang="en-US" sz="1800" b="1" dirty="0">
              <a:solidFill>
                <a:srgbClr val="72533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17</a:t>
            </a:fld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4762577" y="1334983"/>
            <a:ext cx="3991130" cy="3221701"/>
            <a:chOff x="4762577" y="1334983"/>
            <a:chExt cx="3991130" cy="3221701"/>
          </a:xfrm>
        </p:grpSpPr>
        <p:pic>
          <p:nvPicPr>
            <p:cNvPr id="5" name="Google Shape;1114;p115"/>
            <p:cNvPicPr preferRelativeResize="0"/>
            <p:nvPr/>
          </p:nvPicPr>
          <p:blipFill rotWithShape="1">
            <a:blip r:embed="rId2">
              <a:alphaModFix/>
            </a:blip>
            <a:srcRect t="1" b="2692"/>
            <a:stretch/>
          </p:blipFill>
          <p:spPr>
            <a:xfrm>
              <a:off x="4762577" y="1334983"/>
              <a:ext cx="3991130" cy="2912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5408376" y="4095019"/>
              <a:ext cx="32479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1200"/>
                </a:spcAft>
                <a:buClr>
                  <a:schemeClr val="dk2"/>
                </a:buClr>
                <a:buSzPts val="1400"/>
              </a:pPr>
              <a:r>
                <a:rPr lang="zh-TW" altLang="en-US" sz="1200" dirty="0">
                  <a:solidFill>
                    <a:schemeClr val="tx1"/>
                  </a:solidFill>
                </a:rPr>
                <a:t/>
              </a:r>
              <a:br>
                <a:rPr lang="zh-TW" altLang="en-US" sz="1200" dirty="0">
                  <a:solidFill>
                    <a:schemeClr val="tx1"/>
                  </a:solidFill>
                </a:rPr>
              </a:br>
              <a:r>
                <a:rPr lang="zh-TW" altLang="en-US" sz="1200" dirty="0">
                  <a:solidFill>
                    <a:schemeClr val="tx1"/>
                  </a:solidFill>
                </a:rPr>
                <a:t>武塔高架橋／圖片來源蘇花公路改善工程處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74996" y="1334983"/>
            <a:ext cx="5512454" cy="3221702"/>
            <a:chOff x="174996" y="1334983"/>
            <a:chExt cx="5512454" cy="3221702"/>
          </a:xfrm>
        </p:grpSpPr>
        <p:sp>
          <p:nvSpPr>
            <p:cNvPr id="3" name="矩形 2"/>
            <p:cNvSpPr/>
            <p:nvPr/>
          </p:nvSpPr>
          <p:spPr>
            <a:xfrm>
              <a:off x="1115450" y="4095020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TW" sz="1200" dirty="0"/>
                <a:t/>
              </a:r>
              <a:br>
                <a:rPr lang="en-US" altLang="zh-TW" sz="1200" dirty="0"/>
              </a:br>
              <a:r>
                <a:rPr lang="en-US" altLang="zh-TW" sz="1200" dirty="0" err="1">
                  <a:solidFill>
                    <a:srgbClr val="111111"/>
                  </a:solidFill>
                  <a:latin typeface="+mn-lt"/>
                </a:rPr>
                <a:t>Tienko</a:t>
              </a:r>
              <a:r>
                <a:rPr lang="en-US" altLang="zh-TW" sz="1200" dirty="0">
                  <a:solidFill>
                    <a:srgbClr val="111111"/>
                  </a:solidFill>
                  <a:latin typeface="+mn-lt"/>
                </a:rPr>
                <a:t> </a:t>
              </a:r>
              <a:r>
                <a:rPr lang="en-US" altLang="zh-TW" sz="1200" dirty="0" smtClean="0">
                  <a:solidFill>
                    <a:srgbClr val="111111"/>
                  </a:solidFill>
                  <a:latin typeface="+mn-lt"/>
                </a:rPr>
                <a:t>Dima</a:t>
              </a:r>
              <a:r>
                <a:rPr lang="zh-TW" altLang="en-US" sz="1200" dirty="0" smtClean="0">
                  <a:solidFill>
                    <a:srgbClr val="111111"/>
                  </a:solidFill>
                  <a:latin typeface="+mn-lt"/>
                </a:rPr>
                <a:t>／圖片來源 </a:t>
              </a:r>
              <a:r>
                <a:rPr lang="en-US" altLang="zh-TW" sz="1200" dirty="0" err="1" smtClean="0">
                  <a:solidFill>
                    <a:srgbClr val="111111"/>
                  </a:solidFill>
                  <a:latin typeface="+mn-lt"/>
                </a:rPr>
                <a:t>Unsplash</a:t>
              </a:r>
              <a:endParaRPr lang="zh-TW" altLang="en-US" sz="1200" dirty="0">
                <a:latin typeface="+mn-lt"/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96" y="1334983"/>
              <a:ext cx="4397004" cy="2923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4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17"/>
          <p:cNvSpPr txBox="1">
            <a:spLocks noGrp="1"/>
          </p:cNvSpPr>
          <p:nvPr>
            <p:ph type="body" idx="1"/>
          </p:nvPr>
        </p:nvSpPr>
        <p:spPr>
          <a:xfrm>
            <a:off x="3768327" y="308475"/>
            <a:ext cx="3410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zh-TW" sz="1800" b="1" dirty="0">
                <a:solidFill>
                  <a:srgbClr val="72533A"/>
                </a:solidFill>
              </a:rPr>
              <a:t>蘇花改南澳到和平段</a:t>
            </a:r>
            <a:endParaRPr sz="1800" b="1" dirty="0">
              <a:solidFill>
                <a:srgbClr val="72533A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zh-TW" sz="1800" b="1" dirty="0">
                <a:solidFill>
                  <a:srgbClr val="72533A"/>
                </a:solidFill>
              </a:rPr>
              <a:t>邊坡遺物露出</a:t>
            </a:r>
            <a:endParaRPr sz="1800" b="1" dirty="0">
              <a:solidFill>
                <a:srgbClr val="72533A"/>
              </a:solidFill>
            </a:endParaRPr>
          </a:p>
        </p:txBody>
      </p:sp>
      <p:sp>
        <p:nvSpPr>
          <p:cNvPr id="1128" name="Google Shape;1128;p1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  <p:pic>
        <p:nvPicPr>
          <p:cNvPr id="1129" name="Google Shape;1129;p117"/>
          <p:cNvPicPr preferRelativeResize="0"/>
          <p:nvPr/>
        </p:nvPicPr>
        <p:blipFill rotWithShape="1">
          <a:blip r:embed="rId3">
            <a:alphaModFix/>
          </a:blip>
          <a:srcRect b="7737"/>
          <a:stretch/>
        </p:blipFill>
        <p:spPr>
          <a:xfrm>
            <a:off x="3930431" y="1106237"/>
            <a:ext cx="5090727" cy="3344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117"/>
          <p:cNvSpPr txBox="1"/>
          <p:nvPr/>
        </p:nvSpPr>
        <p:spPr>
          <a:xfrm>
            <a:off x="3919876" y="4387817"/>
            <a:ext cx="4826932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400"/>
              <a:buFont typeface="Cousine"/>
              <a:buNone/>
            </a:pPr>
            <a:r>
              <a:rPr lang="zh-TW" altLang="en-US" sz="1200" b="0" i="0" u="none" strike="noStrike" cap="none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↑</a:t>
            </a:r>
            <a:r>
              <a:rPr lang="zh-TW" sz="1200" b="0" i="0" u="none" strike="noStrike" cap="none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2016</a:t>
            </a:r>
            <a:r>
              <a:rPr lang="zh-TW" sz="1200" b="0" i="0" u="none" strike="noStrike" cap="none" dirty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漢本遺址考古搶救發掘</a:t>
            </a:r>
            <a:r>
              <a:rPr lang="zh-TW" sz="1200" b="0" i="0" u="none" strike="noStrike" cap="none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現場</a:t>
            </a:r>
            <a:r>
              <a:rPr lang="zh-TW" altLang="en-US" sz="1200" b="0" i="0" u="none" strike="noStrike" cap="none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／</a:t>
            </a:r>
            <a:r>
              <a:rPr lang="zh-TW" sz="1200" b="0" i="0" u="none" strike="noStrike" cap="none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圖片來源</a:t>
            </a:r>
            <a:r>
              <a:rPr lang="zh-TW" altLang="en-US" sz="1200" dirty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 </a:t>
            </a:r>
            <a:r>
              <a:rPr lang="zh-TW" sz="1200" b="0" i="0" u="none" strike="noStrike" cap="none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蘭陽</a:t>
            </a:r>
            <a:r>
              <a:rPr lang="zh-TW" sz="1200" b="0" i="0" u="none" strike="noStrike" cap="none" dirty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usine"/>
                <a:sym typeface="Cousine"/>
              </a:rPr>
              <a:t>博物館</a:t>
            </a:r>
            <a:endParaRPr sz="1200" b="0" i="0" u="none" strike="noStrike" cap="none" dirty="0">
              <a:solidFill>
                <a:srgbClr val="72533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usine"/>
              <a:sym typeface="Cousine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52672" y="4623917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buClr>
                <a:schemeClr val="dk2"/>
              </a:buClr>
              <a:buSzPts val="1400"/>
            </a:pPr>
            <a:r>
              <a:rPr lang="zh-TW" altLang="en-US" sz="1200" dirty="0" smtClean="0">
                <a:solidFill>
                  <a:srgbClr val="72533A"/>
                </a:solidFill>
              </a:rPr>
              <a:t>←</a:t>
            </a:r>
            <a:r>
              <a:rPr lang="en-US" altLang="zh-TW" sz="1200" dirty="0" smtClean="0">
                <a:solidFill>
                  <a:srgbClr val="72533A"/>
                </a:solidFill>
              </a:rPr>
              <a:t>《</a:t>
            </a:r>
            <a:r>
              <a:rPr lang="zh-TW" altLang="en-US" sz="1200" dirty="0" smtClean="0">
                <a:solidFill>
                  <a:srgbClr val="72533A"/>
                </a:solidFill>
              </a:rPr>
              <a:t>蘇花</a:t>
            </a:r>
            <a:r>
              <a:rPr lang="zh-TW" altLang="en-US" sz="1200" dirty="0">
                <a:solidFill>
                  <a:srgbClr val="72533A"/>
                </a:solidFill>
              </a:rPr>
              <a:t>改八部</a:t>
            </a:r>
            <a:r>
              <a:rPr lang="zh-TW" altLang="en-US" sz="1200" dirty="0" smtClean="0">
                <a:solidFill>
                  <a:srgbClr val="72533A"/>
                </a:solidFill>
              </a:rPr>
              <a:t>曲</a:t>
            </a:r>
            <a:r>
              <a:rPr lang="en-US" altLang="zh-TW" sz="1200" dirty="0" smtClean="0">
                <a:solidFill>
                  <a:srgbClr val="72533A"/>
                </a:solidFill>
              </a:rPr>
              <a:t>》</a:t>
            </a:r>
            <a:r>
              <a:rPr lang="zh-TW" altLang="en-US" sz="1200" dirty="0" smtClean="0">
                <a:solidFill>
                  <a:srgbClr val="72533A"/>
                </a:solidFill>
              </a:rPr>
              <a:t>封面／</a:t>
            </a:r>
            <a:r>
              <a:rPr lang="zh-TW" altLang="en-US" sz="1200" dirty="0">
                <a:solidFill>
                  <a:srgbClr val="72533A"/>
                </a:solidFill>
              </a:rPr>
              <a:t>圖片來源 </a:t>
            </a:r>
            <a:r>
              <a:rPr lang="zh-TW" altLang="en-US" sz="1200" dirty="0" smtClean="0">
                <a:solidFill>
                  <a:srgbClr val="72533A"/>
                </a:solidFill>
              </a:rPr>
              <a:t>蘇花公路改善工程處</a:t>
            </a:r>
            <a:endParaRPr lang="zh-TW" altLang="en-US" sz="1200" dirty="0">
              <a:solidFill>
                <a:srgbClr val="72533A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33028" t="7538" r="30821" b="3596"/>
          <a:stretch/>
        </p:blipFill>
        <p:spPr>
          <a:xfrm>
            <a:off x="438918" y="308475"/>
            <a:ext cx="3227718" cy="4463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rgbClr val="B18867"/>
            </a:gs>
            <a:gs pos="83000">
              <a:srgbClr val="72533A"/>
            </a:gs>
            <a:gs pos="100000">
              <a:srgbClr val="72533A"/>
            </a:gs>
          </a:gsLst>
          <a:lin ang="5400000" scaled="1"/>
        </a:gradFill>
        <a:effectLst/>
      </p:bgPr>
    </p:bg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15"/>
          <p:cNvSpPr txBox="1">
            <a:spLocks noGrp="1"/>
          </p:cNvSpPr>
          <p:nvPr>
            <p:ph type="title"/>
          </p:nvPr>
        </p:nvSpPr>
        <p:spPr>
          <a:xfrm>
            <a:off x="363739" y="684694"/>
            <a:ext cx="4854437" cy="84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altLang="en-US" sz="2400" b="1" dirty="0" smtClean="0">
                <a:solidFill>
                  <a:srgbClr val="72533A"/>
                </a:solidFill>
              </a:rPr>
              <a:t>看見考古遺址｜</a:t>
            </a:r>
            <a:r>
              <a:rPr lang="en-US" altLang="zh-TW" sz="2400" b="1" dirty="0" smtClean="0">
                <a:solidFill>
                  <a:srgbClr val="72533A"/>
                </a:solidFill>
              </a:rPr>
              <a:t/>
            </a:r>
            <a:br>
              <a:rPr lang="en-US" altLang="zh-TW" sz="2400" b="1" dirty="0" smtClean="0">
                <a:solidFill>
                  <a:srgbClr val="72533A"/>
                </a:solidFill>
              </a:rPr>
            </a:br>
            <a:r>
              <a:rPr lang="zh-TW" sz="2400" b="1" dirty="0" smtClean="0">
                <a:solidFill>
                  <a:srgbClr val="72533A"/>
                </a:solidFill>
              </a:rPr>
              <a:t>我們</a:t>
            </a:r>
            <a:r>
              <a:rPr lang="zh-TW" sz="2400" b="1" dirty="0">
                <a:solidFill>
                  <a:srgbClr val="72533A"/>
                </a:solidFill>
              </a:rPr>
              <a:t>與Blihun漢</a:t>
            </a:r>
            <a:r>
              <a:rPr lang="zh-TW" sz="2400" b="1" dirty="0" smtClean="0">
                <a:solidFill>
                  <a:srgbClr val="72533A"/>
                </a:solidFill>
              </a:rPr>
              <a:t>本</a:t>
            </a:r>
            <a:r>
              <a:rPr lang="zh-TW" altLang="en-US" sz="2400" b="1" dirty="0" smtClean="0">
                <a:solidFill>
                  <a:srgbClr val="72533A"/>
                </a:solidFill>
              </a:rPr>
              <a:t>考古</a:t>
            </a:r>
            <a:r>
              <a:rPr lang="zh-TW" sz="2400" b="1" dirty="0" smtClean="0">
                <a:solidFill>
                  <a:srgbClr val="72533A"/>
                </a:solidFill>
              </a:rPr>
              <a:t>遺址</a:t>
            </a:r>
            <a:r>
              <a:rPr lang="zh-TW" sz="2400" b="1" dirty="0">
                <a:solidFill>
                  <a:srgbClr val="72533A"/>
                </a:solidFill>
              </a:rPr>
              <a:t>的相遇</a:t>
            </a:r>
            <a:endParaRPr dirty="0">
              <a:solidFill>
                <a:srgbClr val="72533A"/>
              </a:solidFill>
            </a:endParaRPr>
          </a:p>
        </p:txBody>
      </p:sp>
      <p:sp>
        <p:nvSpPr>
          <p:cNvPr id="1110" name="Google Shape;1110;p115"/>
          <p:cNvSpPr txBox="1">
            <a:spLocks noGrp="1"/>
          </p:cNvSpPr>
          <p:nvPr>
            <p:ph type="body" idx="1"/>
          </p:nvPr>
        </p:nvSpPr>
        <p:spPr>
          <a:xfrm>
            <a:off x="311700" y="1531434"/>
            <a:ext cx="2422500" cy="107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9700" lvl="0" indent="0">
              <a:buNone/>
            </a:pPr>
            <a:r>
              <a:rPr lang="zh-TW" altLang="en-US" sz="1800" dirty="0"/>
              <a:t>當代的交通</a:t>
            </a:r>
            <a:r>
              <a:rPr lang="zh-TW" altLang="en-US" sz="1800" dirty="0" smtClean="0"/>
              <a:t>建設工程</a:t>
            </a:r>
            <a:endParaRPr lang="en-US" altLang="zh-TW" sz="1800" dirty="0" smtClean="0"/>
          </a:p>
          <a:p>
            <a:pPr marL="139700" lvl="0" indent="0">
              <a:buNone/>
            </a:pPr>
            <a:r>
              <a:rPr lang="en-US" altLang="zh-TW" sz="1800" dirty="0" smtClean="0"/>
              <a:t>Ft.</a:t>
            </a:r>
            <a:r>
              <a:rPr lang="zh-TW" altLang="en-US" sz="1800" dirty="0" smtClean="0"/>
              <a:t>考古</a:t>
            </a:r>
            <a:r>
              <a:rPr lang="zh-TW" altLang="en-US" sz="1800" dirty="0"/>
              <a:t>遺址的發現</a:t>
            </a:r>
            <a:endParaRPr sz="1800" dirty="0"/>
          </a:p>
        </p:txBody>
      </p:sp>
      <p:sp>
        <p:nvSpPr>
          <p:cNvPr id="1111" name="Google Shape;1111;p115"/>
          <p:cNvSpPr txBox="1"/>
          <p:nvPr/>
        </p:nvSpPr>
        <p:spPr>
          <a:xfrm>
            <a:off x="3772125" y="4279828"/>
            <a:ext cx="22983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2" name="Google Shape;1112;p115"/>
          <p:cNvPicPr preferRelativeResize="0"/>
          <p:nvPr/>
        </p:nvPicPr>
        <p:blipFill rotWithShape="1">
          <a:blip r:embed="rId3">
            <a:alphaModFix/>
          </a:blip>
          <a:srcRect r="3821"/>
          <a:stretch/>
        </p:blipFill>
        <p:spPr>
          <a:xfrm>
            <a:off x="2787487" y="1637116"/>
            <a:ext cx="5864506" cy="31173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矩形 1"/>
          <p:cNvSpPr/>
          <p:nvPr/>
        </p:nvSpPr>
        <p:spPr>
          <a:xfrm>
            <a:off x="787187" y="4108097"/>
            <a:ext cx="2138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圖片來源 </a:t>
            </a:r>
            <a:r>
              <a:rPr lang="en-US" altLang="zh-TW" sz="1200" dirty="0" smtClean="0">
                <a:solidFill>
                  <a:schemeClr val="bg1"/>
                </a:solidFill>
              </a:rPr>
              <a:t>Google map</a:t>
            </a:r>
          </a:p>
          <a:p>
            <a:r>
              <a:rPr lang="zh-TW" altLang="en-US" sz="1200" dirty="0" smtClean="0">
                <a:solidFill>
                  <a:schemeClr val="bg1"/>
                </a:solidFill>
              </a:rPr>
              <a:t>建議</a:t>
            </a:r>
            <a:r>
              <a:rPr lang="zh-TW" altLang="en-US" sz="1200" dirty="0">
                <a:solidFill>
                  <a:schemeClr val="bg1"/>
                </a:solidFill>
              </a:rPr>
              <a:t>教學者</a:t>
            </a:r>
            <a:r>
              <a:rPr lang="zh-TW" altLang="en-US" sz="1200" dirty="0" smtClean="0">
                <a:solidFill>
                  <a:schemeClr val="bg1"/>
                </a:solidFill>
              </a:rPr>
              <a:t>考量學習者經驗</a:t>
            </a:r>
            <a:r>
              <a:rPr lang="en-US" altLang="zh-TW" sz="1200" dirty="0" smtClean="0">
                <a:solidFill>
                  <a:schemeClr val="bg1"/>
                </a:solidFill>
              </a:rPr>
              <a:t/>
            </a:r>
            <a:br>
              <a:rPr lang="en-US" altLang="zh-TW" sz="1200" dirty="0" smtClean="0">
                <a:solidFill>
                  <a:schemeClr val="bg1"/>
                </a:solidFill>
              </a:rPr>
            </a:br>
            <a:r>
              <a:rPr lang="zh-TW" altLang="en-US" sz="1200" dirty="0" smtClean="0">
                <a:solidFill>
                  <a:schemeClr val="bg1"/>
                </a:solidFill>
              </a:rPr>
              <a:t>以可縮放地圖</a:t>
            </a:r>
            <a:r>
              <a:rPr lang="zh-TW" altLang="en-US" sz="1200" dirty="0">
                <a:solidFill>
                  <a:schemeClr val="bg1"/>
                </a:solidFill>
              </a:rPr>
              <a:t>輔助</a:t>
            </a:r>
            <a:r>
              <a:rPr lang="zh-TW" altLang="en-US" sz="1200" dirty="0" smtClean="0">
                <a:solidFill>
                  <a:schemeClr val="bg1"/>
                </a:solidFill>
              </a:rPr>
              <a:t>說明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4"/>
          <p:cNvSpPr txBox="1">
            <a:spLocks noGrp="1"/>
          </p:cNvSpPr>
          <p:nvPr>
            <p:ph type="body" idx="1"/>
          </p:nvPr>
        </p:nvSpPr>
        <p:spPr>
          <a:xfrm>
            <a:off x="1413600" y="2466600"/>
            <a:ext cx="6316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4000" dirty="0"/>
              <a:t>你知道臺灣有多少個遺址嗎？</a:t>
            </a:r>
            <a:endParaRPr sz="4000" dirty="0"/>
          </a:p>
        </p:txBody>
      </p:sp>
      <p:sp>
        <p:nvSpPr>
          <p:cNvPr id="1011" name="Google Shape;1011;p104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4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16"/>
          <p:cNvSpPr txBox="1">
            <a:spLocks noGrp="1"/>
          </p:cNvSpPr>
          <p:nvPr>
            <p:ph type="body" idx="1"/>
          </p:nvPr>
        </p:nvSpPr>
        <p:spPr>
          <a:xfrm>
            <a:off x="1650154" y="2684834"/>
            <a:ext cx="6058350" cy="19626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dirty="0" smtClean="0"/>
              <a:t>B</a:t>
            </a:r>
            <a:r>
              <a:rPr lang="zh-TW" dirty="0"/>
              <a:t>lihun漢</a:t>
            </a:r>
            <a:r>
              <a:rPr lang="zh-TW" dirty="0" smtClean="0"/>
              <a:t>本</a:t>
            </a:r>
            <a:r>
              <a:rPr lang="zh-TW" altLang="en-US" dirty="0"/>
              <a:t>考古</a:t>
            </a:r>
            <a:r>
              <a:rPr lang="zh-TW" dirty="0" smtClean="0"/>
              <a:t>遺址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dirty="0"/>
              <a:t/>
            </a:r>
            <a:br>
              <a:rPr lang="zh-TW" dirty="0"/>
            </a:br>
            <a:r>
              <a:rPr lang="zh-TW" altLang="en-US" dirty="0" smtClean="0"/>
              <a:t>位於</a:t>
            </a:r>
            <a:r>
              <a:rPr lang="zh-TW" dirty="0" smtClean="0"/>
              <a:t>宜蘭縣</a:t>
            </a:r>
            <a:r>
              <a:rPr lang="zh-TW" dirty="0"/>
              <a:t>南澳鄉澳花村漢本聚落附近</a:t>
            </a:r>
            <a:r>
              <a:rPr lang="zh-TW" dirty="0" smtClean="0"/>
              <a:t>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大約在</a:t>
            </a:r>
            <a:r>
              <a:rPr lang="zh-TW" dirty="0" smtClean="0"/>
              <a:t>漢</a:t>
            </a:r>
            <a:r>
              <a:rPr lang="zh-TW" dirty="0"/>
              <a:t>本車站</a:t>
            </a:r>
            <a:r>
              <a:rPr lang="zh-TW" dirty="0" smtClean="0"/>
              <a:t>南側</a:t>
            </a:r>
            <a:r>
              <a:rPr lang="zh-TW" altLang="en-US" dirty="0" smtClean="0"/>
              <a:t>、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dirty="0" smtClean="0"/>
              <a:t>和平</a:t>
            </a:r>
            <a:r>
              <a:rPr lang="zh-TW" dirty="0"/>
              <a:t>溪北岸之間的海岸平原</a:t>
            </a:r>
            <a:r>
              <a:rPr lang="zh-TW" dirty="0" smtClean="0"/>
              <a:t>緩坡</a:t>
            </a:r>
            <a:endParaRPr dirty="0"/>
          </a:p>
        </p:txBody>
      </p:sp>
      <p:sp>
        <p:nvSpPr>
          <p:cNvPr id="1120" name="Google Shape;1120;p116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20</a:t>
            </a:fld>
            <a:endParaRPr dirty="0"/>
          </a:p>
        </p:txBody>
      </p:sp>
      <p:pic>
        <p:nvPicPr>
          <p:cNvPr id="6" name="Google Shape;1103;p114" descr="ノリノリのAIのキャラクタ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83" y="3666149"/>
            <a:ext cx="1589642" cy="1589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圖說文字 2"/>
          <p:cNvSpPr/>
          <p:nvPr/>
        </p:nvSpPr>
        <p:spPr>
          <a:xfrm>
            <a:off x="194554" y="2684834"/>
            <a:ext cx="2068749" cy="739302"/>
          </a:xfrm>
          <a:prstGeom prst="wedgeRectCallout">
            <a:avLst>
              <a:gd name="adj1" fmla="val 7970"/>
              <a:gd name="adj2" fmla="val 79167"/>
            </a:avLst>
          </a:prstGeom>
          <a:solidFill>
            <a:srgbClr val="725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還記得考古遺址的命名原則嗎？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21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47" y="-47564"/>
            <a:ext cx="9319470" cy="5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1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04330" y="493832"/>
            <a:ext cx="8229600" cy="740874"/>
          </a:xfrm>
        </p:spPr>
        <p:txBody>
          <a:bodyPr/>
          <a:lstStyle/>
          <a:p>
            <a:r>
              <a:rPr lang="zh-TW" altLang="en-US" b="1" dirty="0"/>
              <a:t>第一回合</a:t>
            </a:r>
            <a:r>
              <a:rPr lang="zh-TW" altLang="en-US" b="1" dirty="0" smtClean="0"/>
              <a:t>｜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/>
              <a:t>當代交通需求</a:t>
            </a:r>
            <a:r>
              <a:rPr lang="zh-TW" altLang="en-US" b="1" dirty="0" smtClean="0"/>
              <a:t>遇見在</a:t>
            </a:r>
            <a:r>
              <a:rPr lang="zh-TW" altLang="en-US" b="1" dirty="0"/>
              <a:t>土地中的</a:t>
            </a:r>
            <a:r>
              <a:rPr lang="zh-TW" altLang="en-US" b="1" dirty="0" smtClean="0"/>
              <a:t>歷史見證，</a:t>
            </a:r>
            <a:r>
              <a:rPr lang="zh-TW" altLang="en-US" b="1" dirty="0"/>
              <a:t>誰</a:t>
            </a:r>
            <a:r>
              <a:rPr lang="zh-TW" altLang="en-US" b="1" dirty="0" smtClean="0"/>
              <a:t>該退讓</a:t>
            </a:r>
            <a:r>
              <a:rPr lang="zh-TW" altLang="en-US" b="1" dirty="0"/>
              <a:t>？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457200" y="1585731"/>
            <a:ext cx="2631900" cy="2996711"/>
          </a:xfrm>
          <a:solidFill>
            <a:srgbClr val="72533A"/>
          </a:solidFill>
        </p:spPr>
        <p:txBody>
          <a:bodyPr/>
          <a:lstStyle/>
          <a:p>
            <a:pPr marL="114300" indent="0">
              <a:buNone/>
            </a:pPr>
            <a:r>
              <a:rPr lang="zh-TW" altLang="en-US" dirty="0" smtClean="0"/>
              <a:t>回溯圍繞著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考古</a:t>
            </a:r>
            <a:r>
              <a:rPr lang="zh-TW" altLang="en-US" dirty="0"/>
              <a:t>遺址議題的</a:t>
            </a:r>
            <a:br>
              <a:rPr lang="zh-TW" altLang="en-US" dirty="0"/>
            </a:br>
            <a:r>
              <a:rPr lang="zh-TW" altLang="en-US" b="1" dirty="0"/>
              <a:t>歷史</a:t>
            </a:r>
            <a:r>
              <a:rPr lang="zh-TW" altLang="en-US" b="1" dirty="0" smtClean="0"/>
              <a:t>事實和解釋</a:t>
            </a:r>
            <a:r>
              <a:rPr lang="zh-TW" altLang="en-US" dirty="0" smtClean="0"/>
              <a:t>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觀點</a:t>
            </a:r>
            <a:r>
              <a:rPr lang="zh-TW" altLang="en-US" b="1" dirty="0"/>
              <a:t>辨析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2"/>
          </p:nvPr>
        </p:nvSpPr>
        <p:spPr>
          <a:xfrm>
            <a:off x="3223964" y="1585731"/>
            <a:ext cx="2631900" cy="2996712"/>
          </a:xfrm>
          <a:solidFill>
            <a:srgbClr val="72533A"/>
          </a:solidFill>
        </p:spPr>
        <p:txBody>
          <a:bodyPr/>
          <a:lstStyle/>
          <a:p>
            <a:pPr marL="114300" indent="0">
              <a:buNone/>
            </a:pPr>
            <a:r>
              <a:rPr lang="zh-TW" altLang="en-US" dirty="0" smtClean="0"/>
              <a:t>在發現和通報考古遺址、研究</a:t>
            </a:r>
            <a:r>
              <a:rPr lang="zh-TW" altLang="en-US" dirty="0"/>
              <a:t>內涵</a:t>
            </a:r>
            <a:r>
              <a:rPr lang="zh-TW" altLang="en-US" dirty="0" smtClean="0"/>
              <a:t>及評估法定</a:t>
            </a:r>
            <a:r>
              <a:rPr lang="zh-TW" altLang="en-US" dirty="0"/>
              <a:t>文化</a:t>
            </a:r>
            <a:r>
              <a:rPr lang="zh-TW" altLang="en-US" dirty="0" smtClean="0"/>
              <a:t>資產</a:t>
            </a:r>
            <a:r>
              <a:rPr lang="zh-TW" altLang="en-US" dirty="0"/>
              <a:t>認定</a:t>
            </a:r>
            <a:r>
              <a:rPr lang="zh-TW" altLang="en-US" dirty="0" smtClean="0"/>
              <a:t>過程，除了考古</a:t>
            </a:r>
            <a:r>
              <a:rPr lang="zh-TW" altLang="en-US" dirty="0"/>
              <a:t>家</a:t>
            </a:r>
            <a:r>
              <a:rPr lang="zh-TW" altLang="en-US" dirty="0" smtClean="0"/>
              <a:t>，有</a:t>
            </a:r>
            <a:r>
              <a:rPr lang="zh-TW" altLang="en-US" dirty="0"/>
              <a:t>許多的</a:t>
            </a:r>
            <a:r>
              <a:rPr lang="zh-TW" altLang="en-US" b="1" dirty="0"/>
              <a:t>行動者</a:t>
            </a:r>
            <a:r>
              <a:rPr lang="zh-TW" altLang="en-US" dirty="0"/>
              <a:t>參與</a:t>
            </a:r>
            <a:r>
              <a:rPr lang="zh-TW" altLang="en-US" dirty="0" smtClean="0"/>
              <a:t>其中</a:t>
            </a:r>
            <a:r>
              <a:rPr lang="en-US" altLang="zh-TW" dirty="0" smtClean="0"/>
              <a:t>……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3"/>
          </p:nvPr>
        </p:nvSpPr>
        <p:spPr>
          <a:xfrm>
            <a:off x="5990727" y="1585731"/>
            <a:ext cx="2631900" cy="2996712"/>
          </a:xfrm>
          <a:solidFill>
            <a:srgbClr val="72533A"/>
          </a:solidFill>
        </p:spPr>
        <p:txBody>
          <a:bodyPr/>
          <a:lstStyle/>
          <a:p>
            <a:pPr marL="114300" indent="0">
              <a:buNone/>
            </a:pPr>
            <a:r>
              <a:rPr lang="zh-TW" altLang="en-US" dirty="0" smtClean="0"/>
              <a:t>這些參與考古</a:t>
            </a:r>
            <a:r>
              <a:rPr lang="zh-TW" altLang="en-US" dirty="0"/>
              <a:t>遺址議題的角色意見和</a:t>
            </a:r>
            <a:r>
              <a:rPr lang="zh-TW" altLang="en-US" dirty="0" smtClean="0"/>
              <a:t>行動，讓我們更接近</a:t>
            </a:r>
            <a:r>
              <a:rPr lang="en-US" altLang="zh-TW" dirty="0" err="1" smtClean="0"/>
              <a:t>Blihun</a:t>
            </a:r>
            <a:r>
              <a:rPr lang="zh-TW" altLang="en-US" dirty="0" smtClean="0"/>
              <a:t>漢本考古遺址牽涉的議題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22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408" b="96444" l="46874" r="57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81778" r="41259" b="1926"/>
          <a:stretch/>
        </p:blipFill>
        <p:spPr>
          <a:xfrm>
            <a:off x="1449059" y="3653499"/>
            <a:ext cx="1035610" cy="12799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408" b="96444" l="46874" r="57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81778" r="41259" b="1926"/>
          <a:stretch/>
        </p:blipFill>
        <p:spPr>
          <a:xfrm>
            <a:off x="4171039" y="3653499"/>
            <a:ext cx="1035610" cy="12799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408" b="96444" l="46874" r="574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81778" r="41259" b="1926"/>
          <a:stretch/>
        </p:blipFill>
        <p:spPr>
          <a:xfrm>
            <a:off x="7029745" y="3653499"/>
            <a:ext cx="1035610" cy="12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「你是</a:t>
            </a:r>
            <a:r>
              <a:rPr lang="zh-TW" altLang="en-US" dirty="0"/>
              <a:t>誰</a:t>
            </a:r>
            <a:r>
              <a:rPr lang="zh-TW" altLang="en-US" dirty="0" smtClean="0"/>
              <a:t>」可能影響我們和考古遺址的距離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>
          <a:xfrm>
            <a:off x="3598770" y="1517803"/>
            <a:ext cx="4267664" cy="2616425"/>
          </a:xfrm>
        </p:spPr>
        <p:txBody>
          <a:bodyPr/>
          <a:lstStyle/>
          <a:p>
            <a:pPr>
              <a:buAutoNum type="alphaLcPeriod"/>
            </a:pPr>
            <a:r>
              <a:rPr lang="zh-TW" altLang="en-US" dirty="0" smtClean="0"/>
              <a:t>各</a:t>
            </a:r>
            <a:r>
              <a:rPr lang="zh-TW" altLang="en-US" dirty="0"/>
              <a:t>組抽籤決定觀察</a:t>
            </a:r>
            <a:r>
              <a:rPr lang="zh-TW" altLang="en-US" dirty="0" smtClean="0"/>
              <a:t>角色</a:t>
            </a: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r>
              <a:rPr lang="en-US" altLang="zh-TW" dirty="0"/>
              <a:t>b. </a:t>
            </a:r>
            <a:r>
              <a:rPr lang="zh-TW" altLang="en-US" dirty="0"/>
              <a:t>請各組留意你所負責觀察和評估其思維與行動的角色（可能複數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r>
              <a:rPr lang="en-US" altLang="zh-TW" dirty="0"/>
              <a:t>c. </a:t>
            </a:r>
            <a:r>
              <a:rPr lang="zh-TW" altLang="en-US" dirty="0"/>
              <a:t>他們說或做了什麼？你對他們的評價或</a:t>
            </a:r>
            <a:r>
              <a:rPr lang="zh-TW" altLang="en-US" dirty="0" smtClean="0"/>
              <a:t>意見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23</a:t>
            </a:fld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937563" y="1011472"/>
            <a:ext cx="2399949" cy="3831203"/>
            <a:chOff x="340933" y="1102264"/>
            <a:chExt cx="2399949" cy="383120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33" y="1746016"/>
              <a:ext cx="1080000" cy="1080000"/>
            </a:xfrm>
            <a:prstGeom prst="ellipse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882" y="1102264"/>
              <a:ext cx="1080000" cy="1080000"/>
            </a:xfrm>
            <a:prstGeom prst="ellipse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38" y="3058185"/>
              <a:ext cx="1080000" cy="1080000"/>
            </a:xfrm>
            <a:prstGeom prst="ellipse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882" y="2508782"/>
              <a:ext cx="1080000" cy="1080000"/>
            </a:xfrm>
            <a:prstGeom prst="ellipse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882" y="3853467"/>
              <a:ext cx="1080000" cy="1080000"/>
            </a:xfrm>
            <a:prstGeom prst="ellipse">
              <a:avLst/>
            </a:prstGeom>
          </p:spPr>
        </p:pic>
      </p:grpSp>
      <p:pic>
        <p:nvPicPr>
          <p:cNvPr id="18" name="Google Shape;1103;p114" descr="ノリノリのAIのキャラクター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70344" y="4047393"/>
            <a:ext cx="1280512" cy="12805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圖說文字 18"/>
          <p:cNvSpPr/>
          <p:nvPr/>
        </p:nvSpPr>
        <p:spPr>
          <a:xfrm>
            <a:off x="5862536" y="4323639"/>
            <a:ext cx="1640733" cy="461951"/>
          </a:xfrm>
          <a:prstGeom prst="wedgeRectCallout">
            <a:avLst>
              <a:gd name="adj1" fmla="val 59545"/>
              <a:gd name="adj2" fmla="val 28295"/>
            </a:avLst>
          </a:prstGeom>
          <a:solidFill>
            <a:srgbClr val="B18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但必然如此嗎？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83840" y="4732787"/>
            <a:ext cx="218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CBC6C2"/>
                </a:solidFill>
              </a:rPr>
              <a:t>本投影片使用</a:t>
            </a:r>
            <a:r>
              <a:rPr lang="en-US" altLang="zh-TW" dirty="0" smtClean="0">
                <a:solidFill>
                  <a:srgbClr val="CBC6C2"/>
                </a:solidFill>
              </a:rPr>
              <a:t>AI</a:t>
            </a:r>
            <a:r>
              <a:rPr lang="zh-TW" altLang="en-US" dirty="0" smtClean="0">
                <a:solidFill>
                  <a:srgbClr val="CBC6C2"/>
                </a:solidFill>
              </a:rPr>
              <a:t>生成影像</a:t>
            </a:r>
            <a:endParaRPr lang="zh-TW" altLang="en-US" dirty="0">
              <a:solidFill>
                <a:srgbClr val="CBC6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24</a:t>
            </a:fld>
            <a:endParaRPr lang="zh-TW" altLang="en-US"/>
          </a:p>
        </p:txBody>
      </p:sp>
      <p:sp>
        <p:nvSpPr>
          <p:cNvPr id="7" name="Google Shape;1148;p120"/>
          <p:cNvSpPr txBox="1">
            <a:spLocks noGrp="1"/>
          </p:cNvSpPr>
          <p:nvPr>
            <p:ph type="title"/>
          </p:nvPr>
        </p:nvSpPr>
        <p:spPr>
          <a:xfrm>
            <a:off x="563160" y="315485"/>
            <a:ext cx="81693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dirty="0"/>
              <a:t>接近</a:t>
            </a:r>
            <a:r>
              <a:rPr lang="zh-TW" dirty="0" smtClean="0"/>
              <a:t>當時</a:t>
            </a:r>
            <a:r>
              <a:rPr lang="zh-TW" altLang="en-US" dirty="0"/>
              <a:t>議題</a:t>
            </a:r>
            <a:r>
              <a:rPr lang="zh-TW" dirty="0" smtClean="0"/>
              <a:t>的</a:t>
            </a:r>
            <a:r>
              <a:rPr lang="zh-TW" b="1" dirty="0"/>
              <a:t>影片</a:t>
            </a:r>
            <a:r>
              <a:rPr lang="zh-TW" dirty="0"/>
              <a:t>與</a:t>
            </a:r>
            <a:r>
              <a:rPr lang="zh-TW" b="1" dirty="0"/>
              <a:t>閱讀材料</a:t>
            </a:r>
            <a:endParaRPr b="1" dirty="0"/>
          </a:p>
        </p:txBody>
      </p:sp>
      <p:sp>
        <p:nvSpPr>
          <p:cNvPr id="8" name="Google Shape;1149;p120"/>
          <p:cNvSpPr txBox="1">
            <a:spLocks noGrp="1"/>
          </p:cNvSpPr>
          <p:nvPr>
            <p:ph type="body" idx="2"/>
          </p:nvPr>
        </p:nvSpPr>
        <p:spPr>
          <a:xfrm>
            <a:off x="4523257" y="718078"/>
            <a:ext cx="3999900" cy="392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影片2 公視有話好說 2016/02/04 搶救第一批台商！漢本遺址神秘出土！</a:t>
            </a:r>
            <a:b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考古發掘計畫主持人 劉益昌</a:t>
            </a:r>
            <a:b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蘇花改工程處處長 邵厚潔</a:t>
            </a:r>
            <a:b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（前宜蘭縣）立法委員 田秋堇</a:t>
            </a:r>
            <a:b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連結：</a:t>
            </a:r>
            <a:b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u="sng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to Serif CJK TC"/>
                <a:sym typeface="Noto Serif CJK TC"/>
                <a:hlinkClick r:id="rId2"/>
              </a:rPr>
              <a:t>https://youtu.be/wOkJ5daA1C4?t=975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Noto Serif CJK TC"/>
              <a:sym typeface="Noto Serif CJK TC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Noto Serif CJK TC"/>
              <a:sym typeface="Noto Serif CJK TC"/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影片4 文資爭議不斷 文化部擬修文資法 2017-02-08 TITV 原視新聞 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連結：</a:t>
            </a:r>
            <a:b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u="sng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https://youtu.be/lk16kAGd-yk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影片5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ihun漢本 - 交通樞紐上的國定考古</a:t>
            </a:r>
            <a:r>
              <a:rPr 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遺址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蘭陽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博物館剪輯</a:t>
            </a:r>
            <a:r>
              <a:rPr 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https://youtu.be/rIOFKIl_-VI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1150;p120"/>
          <p:cNvSpPr txBox="1">
            <a:spLocks noGrp="1"/>
          </p:cNvSpPr>
          <p:nvPr>
            <p:ph type="body" idx="1"/>
          </p:nvPr>
        </p:nvSpPr>
        <p:spPr>
          <a:xfrm>
            <a:off x="355528" y="900063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08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影片1 漢本在路上｜蘇花改工程挖到史前遺址 (我們的島第841集 2016-01-18)</a:t>
            </a:r>
            <a:b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連結：</a:t>
            </a:r>
            <a:r>
              <a:rPr lang="zh-TW" sz="1400" u="sng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https://youtu.be/ONTFuVmjaOs?t=78</a:t>
            </a:r>
            <a: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3108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影片3 2016-07-04 TITV 原視新聞「漢本遺址升格國定遺址是否影響蘇花改通車」連結：</a:t>
            </a:r>
            <a:r>
              <a:rPr lang="zh-TW" sz="1400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https://www.youtube.com/watch?v=0fTPRgWDy3M</a:t>
            </a:r>
            <a: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閱讀材料</a:t>
            </a:r>
            <a:endParaRPr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Google Shape;1151;p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6020" y="3326114"/>
            <a:ext cx="1746175" cy="174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48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4330" y="406065"/>
            <a:ext cx="8229600" cy="768953"/>
          </a:xfrm>
        </p:spPr>
        <p:txBody>
          <a:bodyPr/>
          <a:lstStyle/>
          <a:p>
            <a:r>
              <a:rPr lang="zh-TW" altLang="en-US" dirty="0" smtClean="0"/>
              <a:t>她／</a:t>
            </a:r>
            <a:r>
              <a:rPr lang="zh-TW" altLang="en-US" dirty="0"/>
              <a:t>他</a:t>
            </a:r>
            <a:r>
              <a:rPr lang="zh-TW" altLang="en-US" dirty="0" smtClean="0"/>
              <a:t>怎麼想？如何行動？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分組取得指定角色與討論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得到什麼指定角色？他們是影片裡的誰？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>
          <a:xfrm>
            <a:off x="3223963" y="1234143"/>
            <a:ext cx="3010303" cy="3348300"/>
          </a:xfrm>
        </p:spPr>
        <p:txBody>
          <a:bodyPr/>
          <a:lstStyle/>
          <a:p>
            <a:r>
              <a:rPr lang="zh-TW" altLang="en-US" dirty="0" smtClean="0"/>
              <a:t>在「角色的思維與行動整理表」填入角色的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(1)</a:t>
            </a:r>
            <a:r>
              <a:rPr lang="zh-TW" altLang="en-US" dirty="0" smtClean="0"/>
              <a:t>工作內容，與本案考古遺址的關聯；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（</a:t>
            </a:r>
            <a:r>
              <a:rPr lang="en-US" altLang="zh-TW" dirty="0" smtClean="0"/>
              <a:t>2</a:t>
            </a:r>
            <a:r>
              <a:rPr lang="zh-TW" altLang="en-US" dirty="0" smtClean="0"/>
              <a:t>）意見或主張；（</a:t>
            </a:r>
            <a:r>
              <a:rPr lang="en-US" altLang="zh-TW" dirty="0" smtClean="0"/>
              <a:t>3</a:t>
            </a:r>
            <a:r>
              <a:rPr lang="zh-TW" altLang="en-US" dirty="0" smtClean="0"/>
              <a:t>）她</a:t>
            </a:r>
            <a:r>
              <a:rPr lang="en-US" altLang="zh-TW" dirty="0" smtClean="0"/>
              <a:t>/</a:t>
            </a:r>
            <a:r>
              <a:rPr lang="zh-TW" altLang="en-US" dirty="0" smtClean="0"/>
              <a:t>他採取的具體行動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3"/>
          </p:nvPr>
        </p:nvSpPr>
        <p:spPr>
          <a:xfrm>
            <a:off x="6369129" y="1234142"/>
            <a:ext cx="2631900" cy="3348300"/>
          </a:xfrm>
        </p:spPr>
        <p:txBody>
          <a:bodyPr/>
          <a:lstStyle/>
          <a:p>
            <a:pPr marL="114300" indent="0">
              <a:buNone/>
            </a:pPr>
            <a:r>
              <a:rPr lang="en-US" altLang="zh-TW" dirty="0" smtClean="0"/>
              <a:t>&gt;&gt;</a:t>
            </a:r>
            <a:r>
              <a:rPr lang="zh-TW" altLang="en-US" dirty="0" smtClean="0"/>
              <a:t>延伸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試著評估看看，你贊同</a:t>
            </a:r>
            <a:r>
              <a:rPr lang="zh-TW" altLang="en-US" dirty="0"/>
              <a:t>或不贊同其說法</a:t>
            </a:r>
            <a:r>
              <a:rPr lang="zh-TW" altLang="en-US" dirty="0" smtClean="0"/>
              <a:t>，有</a:t>
            </a:r>
            <a:r>
              <a:rPr lang="zh-TW" altLang="en-US" dirty="0"/>
              <a:t>想要回應的意見嗎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25</a:t>
            </a:fld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312176" y="2138020"/>
            <a:ext cx="3152082" cy="1858487"/>
            <a:chOff x="322336" y="2209140"/>
            <a:chExt cx="3152082" cy="1858487"/>
          </a:xfrm>
        </p:grpSpPr>
        <p:sp>
          <p:nvSpPr>
            <p:cNvPr id="7" name="圓角矩形 6"/>
            <p:cNvSpPr/>
            <p:nvPr/>
          </p:nvSpPr>
          <p:spPr>
            <a:xfrm>
              <a:off x="1077559" y="2209140"/>
              <a:ext cx="1516284" cy="445426"/>
            </a:xfrm>
            <a:prstGeom prst="roundRect">
              <a:avLst/>
            </a:prstGeom>
            <a:solidFill>
              <a:srgbClr val="3A6399"/>
            </a:solidFill>
            <a:ln>
              <a:solidFill>
                <a:srgbClr val="3A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考古工作者</a:t>
              </a:r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322336" y="2835468"/>
              <a:ext cx="1016418" cy="452624"/>
            </a:xfrm>
            <a:prstGeom prst="roundRect">
              <a:avLst/>
            </a:prstGeom>
            <a:solidFill>
              <a:srgbClr val="3A6399"/>
            </a:solidFill>
            <a:ln>
              <a:solidFill>
                <a:srgbClr val="3A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公眾</a:t>
              </a:r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2054706" y="2835468"/>
              <a:ext cx="1419712" cy="452624"/>
            </a:xfrm>
            <a:prstGeom prst="roundRect">
              <a:avLst/>
            </a:prstGeom>
            <a:solidFill>
              <a:srgbClr val="3A6399"/>
            </a:solidFill>
            <a:ln>
              <a:solidFill>
                <a:srgbClr val="3A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工程執行者</a:t>
              </a:r>
              <a:endPara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054706" y="3615003"/>
              <a:ext cx="1176172" cy="452624"/>
            </a:xfrm>
            <a:prstGeom prst="roundRect">
              <a:avLst/>
            </a:prstGeom>
            <a:solidFill>
              <a:srgbClr val="3A6399"/>
            </a:solidFill>
            <a:ln>
              <a:solidFill>
                <a:srgbClr val="3A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行政單位</a:t>
              </a:r>
              <a:endPara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659529" y="3482643"/>
              <a:ext cx="1176172" cy="452624"/>
            </a:xfrm>
            <a:prstGeom prst="roundRect">
              <a:avLst/>
            </a:prstGeom>
            <a:solidFill>
              <a:srgbClr val="3A6399"/>
            </a:solidFill>
            <a:ln>
              <a:solidFill>
                <a:srgbClr val="3A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民意代表</a:t>
              </a:r>
              <a:endPara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7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26</a:t>
            </a:fld>
            <a:endParaRPr lang="zh-TW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832302" y="752103"/>
            <a:ext cx="2398456" cy="3931116"/>
            <a:chOff x="845882" y="1002351"/>
            <a:chExt cx="2398456" cy="3931116"/>
          </a:xfrm>
        </p:grpSpPr>
        <p:grpSp>
          <p:nvGrpSpPr>
            <p:cNvPr id="19" name="群組 18"/>
            <p:cNvGrpSpPr/>
            <p:nvPr/>
          </p:nvGrpSpPr>
          <p:grpSpPr>
            <a:xfrm>
              <a:off x="845882" y="1002351"/>
              <a:ext cx="2398456" cy="3639216"/>
              <a:chOff x="818892" y="1040972"/>
              <a:chExt cx="2398456" cy="3639216"/>
            </a:xfrm>
          </p:grpSpPr>
          <p:sp>
            <p:nvSpPr>
              <p:cNvPr id="12" name="Google Shape;1168;p122"/>
              <p:cNvSpPr/>
              <p:nvPr/>
            </p:nvSpPr>
            <p:spPr>
              <a:xfrm>
                <a:off x="818892" y="2372362"/>
                <a:ext cx="2398456" cy="2307826"/>
              </a:xfrm>
              <a:prstGeom prst="rect">
                <a:avLst/>
              </a:prstGeom>
              <a:noFill/>
              <a:ln w="9525" cap="flat" cmpd="sng">
                <a:solidFill>
                  <a:srgbClr val="EEFF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zh-TW" sz="14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影響臺灣深遠的南島系族群文化體系，可溯至六千年，可是這段歷史我們不清楚....宋代以降文獻說臺灣是故步自封、不對外貿易之地。漢本考古遺址豐富的遺物呈現了當時的人與印中半島貿易情形...也因為這條路的開發，遺址告訴我們這段歷史。</a:t>
                </a:r>
                <a:endParaRPr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1679" y="1040972"/>
                <a:ext cx="1440000" cy="1440000"/>
              </a:xfrm>
              <a:prstGeom prst="rect">
                <a:avLst/>
              </a:prstGeom>
            </p:spPr>
          </p:pic>
        </p:grpSp>
        <p:sp>
          <p:nvSpPr>
            <p:cNvPr id="23" name="圓角矩形 22"/>
            <p:cNvSpPr/>
            <p:nvPr/>
          </p:nvSpPr>
          <p:spPr>
            <a:xfrm>
              <a:off x="1359707" y="4516779"/>
              <a:ext cx="1388962" cy="416688"/>
            </a:xfrm>
            <a:prstGeom prst="roundRect">
              <a:avLst/>
            </a:prstGeom>
            <a:solidFill>
              <a:srgbClr val="B18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考古學家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3618614" y="753948"/>
            <a:ext cx="1842058" cy="2876310"/>
            <a:chOff x="3619235" y="1035932"/>
            <a:chExt cx="1842058" cy="2876310"/>
          </a:xfrm>
        </p:grpSpPr>
        <p:grpSp>
          <p:nvGrpSpPr>
            <p:cNvPr id="20" name="群組 19"/>
            <p:cNvGrpSpPr/>
            <p:nvPr/>
          </p:nvGrpSpPr>
          <p:grpSpPr>
            <a:xfrm>
              <a:off x="3619235" y="1035932"/>
              <a:ext cx="1842058" cy="2355221"/>
              <a:chOff x="3445177" y="1394975"/>
              <a:chExt cx="1842058" cy="2355221"/>
            </a:xfrm>
          </p:grpSpPr>
          <p:sp>
            <p:nvSpPr>
              <p:cNvPr id="9" name="Google Shape;1165;p122"/>
              <p:cNvSpPr/>
              <p:nvPr/>
            </p:nvSpPr>
            <p:spPr>
              <a:xfrm>
                <a:off x="3445177" y="2721271"/>
                <a:ext cx="1842058" cy="1028925"/>
              </a:xfrm>
              <a:prstGeom prst="rect">
                <a:avLst/>
              </a:prstGeom>
              <a:noFill/>
              <a:ln w="9525" cap="flat" cmpd="sng">
                <a:solidFill>
                  <a:srgbClr val="EEFF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zh-TW" sz="14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真的是因為發掘漢本遺址，導致蘇花改工程進度大幅落後嗎？</a:t>
                </a:r>
                <a:endParaRPr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3010" y="1394975"/>
                <a:ext cx="1440000" cy="1440000"/>
              </a:xfrm>
              <a:prstGeom prst="rect">
                <a:avLst/>
              </a:prstGeom>
            </p:spPr>
          </p:pic>
        </p:grpSp>
        <p:sp>
          <p:nvSpPr>
            <p:cNvPr id="24" name="圓角矩形 23"/>
            <p:cNvSpPr/>
            <p:nvPr/>
          </p:nvSpPr>
          <p:spPr>
            <a:xfrm>
              <a:off x="3898106" y="3324179"/>
              <a:ext cx="1388962" cy="588063"/>
            </a:xfrm>
            <a:prstGeom prst="roundRect">
              <a:avLst/>
            </a:prstGeom>
            <a:solidFill>
              <a:srgbClr val="B18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新聞工作者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公眾</a:t>
              </a:r>
              <a:endPara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5953174" y="801981"/>
            <a:ext cx="1842000" cy="3612563"/>
            <a:chOff x="6064023" y="1035932"/>
            <a:chExt cx="1842000" cy="3612563"/>
          </a:xfrm>
        </p:grpSpPr>
        <p:grpSp>
          <p:nvGrpSpPr>
            <p:cNvPr id="21" name="群組 20"/>
            <p:cNvGrpSpPr/>
            <p:nvPr/>
          </p:nvGrpSpPr>
          <p:grpSpPr>
            <a:xfrm>
              <a:off x="6064023" y="1035932"/>
              <a:ext cx="1842000" cy="3307168"/>
              <a:chOff x="5597425" y="1334399"/>
              <a:chExt cx="1842000" cy="3307168"/>
            </a:xfrm>
          </p:grpSpPr>
          <p:sp>
            <p:nvSpPr>
              <p:cNvPr id="14" name="Google Shape;1170;p122"/>
              <p:cNvSpPr/>
              <p:nvPr/>
            </p:nvSpPr>
            <p:spPr>
              <a:xfrm>
                <a:off x="5597425" y="2603727"/>
                <a:ext cx="1842000" cy="2037840"/>
              </a:xfrm>
              <a:prstGeom prst="rect">
                <a:avLst/>
              </a:prstGeom>
              <a:noFill/>
              <a:ln w="9525" cap="flat" cmpd="sng">
                <a:solidFill>
                  <a:srgbClr val="EEFF4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zh-TW" sz="14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考古遺址是千百年前這塊土地的祖先留在土地的錄音帶，如果不好好發掘等於是消磁....因此考古發掘遇到遺址停下來是鐵律、現在亦有文資法規定。</a:t>
                </a:r>
                <a:endParaRPr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" name="圖片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7382" y="1334399"/>
                <a:ext cx="1440000" cy="1440000"/>
              </a:xfrm>
              <a:prstGeom prst="rect">
                <a:avLst/>
              </a:prstGeom>
            </p:spPr>
          </p:pic>
        </p:grpSp>
        <p:sp>
          <p:nvSpPr>
            <p:cNvPr id="25" name="圓角矩形 24"/>
            <p:cNvSpPr/>
            <p:nvPr/>
          </p:nvSpPr>
          <p:spPr>
            <a:xfrm>
              <a:off x="6309499" y="4231807"/>
              <a:ext cx="1388962" cy="416688"/>
            </a:xfrm>
            <a:prstGeom prst="roundRect">
              <a:avLst/>
            </a:prstGeom>
            <a:solidFill>
              <a:srgbClr val="B18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民意代表</a:t>
              </a:r>
            </a:p>
          </p:txBody>
        </p:sp>
      </p:grpSp>
      <p:sp>
        <p:nvSpPr>
          <p:cNvPr id="29" name="文字方塊 28"/>
          <p:cNvSpPr txBox="1"/>
          <p:nvPr/>
        </p:nvSpPr>
        <p:spPr>
          <a:xfrm>
            <a:off x="6591300" y="4616954"/>
            <a:ext cx="255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CBC6C2"/>
                </a:solidFill>
              </a:rPr>
              <a:t>本投影片使用</a:t>
            </a:r>
            <a:r>
              <a:rPr lang="en-US" altLang="zh-TW" dirty="0" smtClean="0">
                <a:solidFill>
                  <a:srgbClr val="CBC6C2"/>
                </a:solidFill>
              </a:rPr>
              <a:t>AI</a:t>
            </a:r>
            <a:r>
              <a:rPr lang="zh-TW" altLang="en-US" dirty="0" smtClean="0">
                <a:solidFill>
                  <a:srgbClr val="CBC6C2"/>
                </a:solidFill>
              </a:rPr>
              <a:t>生成影像</a:t>
            </a:r>
            <a:endParaRPr lang="zh-TW" altLang="en-US" dirty="0">
              <a:solidFill>
                <a:srgbClr val="CBC6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7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27</a:t>
            </a:fld>
            <a:endParaRPr lang="zh-TW" altLang="en-US"/>
          </a:p>
        </p:txBody>
      </p:sp>
      <p:sp>
        <p:nvSpPr>
          <p:cNvPr id="7" name="Google Shape;1177;p123"/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endParaRPr 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591300" y="4641567"/>
            <a:ext cx="2189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CBC6C2"/>
                </a:solidFill>
              </a:rPr>
              <a:t>本投影片使用</a:t>
            </a:r>
            <a:r>
              <a:rPr lang="en-US" altLang="zh-TW" dirty="0" smtClean="0">
                <a:solidFill>
                  <a:srgbClr val="CBC6C2"/>
                </a:solidFill>
              </a:rPr>
              <a:t>AI</a:t>
            </a:r>
            <a:r>
              <a:rPr lang="zh-TW" altLang="en-US" dirty="0" smtClean="0">
                <a:solidFill>
                  <a:srgbClr val="CBC6C2"/>
                </a:solidFill>
              </a:rPr>
              <a:t>生成影像</a:t>
            </a:r>
            <a:endParaRPr lang="zh-TW" altLang="en-US" dirty="0">
              <a:solidFill>
                <a:srgbClr val="CBC6C2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023271" y="441107"/>
            <a:ext cx="2619000" cy="4346410"/>
            <a:chOff x="842800" y="733495"/>
            <a:chExt cx="2619000" cy="4346410"/>
          </a:xfrm>
        </p:grpSpPr>
        <p:sp>
          <p:nvSpPr>
            <p:cNvPr id="13" name="Google Shape;1183;p123"/>
            <p:cNvSpPr/>
            <p:nvPr/>
          </p:nvSpPr>
          <p:spPr>
            <a:xfrm>
              <a:off x="842800" y="1964999"/>
              <a:ext cx="2619000" cy="2864776"/>
            </a:xfrm>
            <a:prstGeom prst="rect">
              <a:avLst/>
            </a:prstGeom>
            <a:noFill/>
            <a:ln w="9525" cap="flat" cmpd="sng">
              <a:solidFill>
                <a:srgbClr val="EEFF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跟主持人報告，目前沒有（進度落後）....B段基本上是一個主隧道群，我們講觀音跟谷風是12.7公里，觀音隧道北上已經在去年（2015）年貫通了...現在剩下漢本高架橋是420公尺，目前只剩下三個（橋）墩，包括劉老師的二個墩和新團隊的一個墩，只要</a:t>
              </a:r>
              <a:r>
                <a:rPr lang="zh-TW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這個橋墩照我們目前的規劃去走</a:t>
              </a:r>
              <a:r>
                <a:rPr lang="zh-TW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，2018年一樣可以通車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191" y="733495"/>
              <a:ext cx="1440000" cy="1440000"/>
            </a:xfrm>
            <a:prstGeom prst="rect">
              <a:avLst/>
            </a:prstGeom>
          </p:spPr>
        </p:pic>
        <p:sp>
          <p:nvSpPr>
            <p:cNvPr id="19" name="圓角矩形 18"/>
            <p:cNvSpPr/>
            <p:nvPr/>
          </p:nvSpPr>
          <p:spPr>
            <a:xfrm>
              <a:off x="1458229" y="4663217"/>
              <a:ext cx="1388962" cy="416688"/>
            </a:xfrm>
            <a:prstGeom prst="roundRect">
              <a:avLst/>
            </a:prstGeom>
            <a:solidFill>
              <a:srgbClr val="B18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工程執行者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844103" y="385804"/>
            <a:ext cx="2146624" cy="2990606"/>
            <a:chOff x="4483025" y="1672611"/>
            <a:chExt cx="2146624" cy="2990606"/>
          </a:xfrm>
        </p:grpSpPr>
        <p:sp>
          <p:nvSpPr>
            <p:cNvPr id="10" name="Google Shape;1180;p123"/>
            <p:cNvSpPr/>
            <p:nvPr/>
          </p:nvSpPr>
          <p:spPr>
            <a:xfrm>
              <a:off x="4483025" y="2964950"/>
              <a:ext cx="2146624" cy="1429200"/>
            </a:xfrm>
            <a:prstGeom prst="rect">
              <a:avLst/>
            </a:prstGeom>
            <a:noFill/>
            <a:ln w="9525" cap="flat" cmpd="sng">
              <a:solidFill>
                <a:srgbClr val="EEFF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dirty="0">
                  <a:solidFill>
                    <a:schemeClr val="lt1"/>
                  </a:solidFill>
                </a:rPr>
                <a:t>…沒有一個評估是開發行為如何</a:t>
              </a:r>
              <a:r>
                <a:rPr lang="zh-TW" dirty="0" smtClean="0">
                  <a:solidFill>
                    <a:schemeClr val="lt1"/>
                  </a:solidFill>
                </a:rPr>
                <a:t>為</a:t>
              </a:r>
              <a:r>
                <a:rPr lang="zh-TW" altLang="en-US" dirty="0" smtClean="0">
                  <a:solidFill>
                    <a:schemeClr val="lt1"/>
                  </a:solidFill>
                </a:rPr>
                <a:t>（考古）</a:t>
              </a:r>
              <a:r>
                <a:rPr lang="zh-TW" dirty="0" smtClean="0">
                  <a:solidFill>
                    <a:schemeClr val="lt1"/>
                  </a:solidFill>
                </a:rPr>
                <a:t>遺址</a:t>
              </a:r>
              <a:r>
                <a:rPr lang="zh-TW" dirty="0">
                  <a:solidFill>
                    <a:schemeClr val="lt1"/>
                  </a:solidFill>
                </a:rPr>
                <a:t>做改變，都是遺址為了開發行為而改變。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575" y="1672611"/>
              <a:ext cx="1440000" cy="1440000"/>
            </a:xfrm>
            <a:prstGeom prst="rect">
              <a:avLst/>
            </a:prstGeom>
          </p:spPr>
        </p:pic>
        <p:sp>
          <p:nvSpPr>
            <p:cNvPr id="21" name="圓角矩形 20"/>
            <p:cNvSpPr/>
            <p:nvPr/>
          </p:nvSpPr>
          <p:spPr>
            <a:xfrm>
              <a:off x="5118911" y="4246529"/>
              <a:ext cx="871816" cy="416688"/>
            </a:xfrm>
            <a:prstGeom prst="roundRect">
              <a:avLst/>
            </a:prstGeom>
            <a:solidFill>
              <a:srgbClr val="B18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公眾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512818" y="1541363"/>
            <a:ext cx="3361800" cy="2836717"/>
            <a:chOff x="5782200" y="1700670"/>
            <a:chExt cx="3361800" cy="2836717"/>
          </a:xfrm>
        </p:grpSpPr>
        <p:sp>
          <p:nvSpPr>
            <p:cNvPr id="9" name="Google Shape;1179;p123"/>
            <p:cNvSpPr/>
            <p:nvPr/>
          </p:nvSpPr>
          <p:spPr>
            <a:xfrm>
              <a:off x="6715760" y="2041100"/>
              <a:ext cx="1829140" cy="1737900"/>
            </a:xfrm>
            <a:prstGeom prst="rect">
              <a:avLst/>
            </a:prstGeom>
            <a:noFill/>
            <a:ln w="9525" cap="flat" cmpd="sng">
              <a:solidFill>
                <a:srgbClr val="EEFF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經審議會後指定漢本考古遺址為縣定考古遺址，同意3個橋墩的發掘，但希望附屬設施部分，公路總局評估調離遺址可能性。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" name="Google Shape;1178;p1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82200" y="3659287"/>
              <a:ext cx="3361800" cy="878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sp>
          <p:nvSpPr>
            <p:cNvPr id="23" name="圓角矩形 22"/>
            <p:cNvSpPr/>
            <p:nvPr/>
          </p:nvSpPr>
          <p:spPr>
            <a:xfrm>
              <a:off x="7015650" y="1700670"/>
              <a:ext cx="1219200" cy="416688"/>
            </a:xfrm>
            <a:prstGeom prst="roundRect">
              <a:avLst/>
            </a:prstGeom>
            <a:solidFill>
              <a:srgbClr val="B18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行政單位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9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1413600" y="2466600"/>
            <a:ext cx="6316800" cy="1472940"/>
          </a:xfrm>
        </p:spPr>
        <p:txBody>
          <a:bodyPr/>
          <a:lstStyle/>
          <a:p>
            <a:pPr marL="76200" indent="0">
              <a:buNone/>
            </a:pPr>
            <a:r>
              <a:rPr lang="zh-TW" altLang="en-US" sz="2800" dirty="0" smtClean="0"/>
              <a:t>想想看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擔任</a:t>
            </a:r>
            <a:r>
              <a:rPr lang="zh-TW" altLang="en-US" sz="2800" dirty="0"/>
              <a:t>特定角色</a:t>
            </a:r>
            <a:r>
              <a:rPr lang="zh-TW" altLang="en-US" sz="2800" dirty="0" smtClean="0"/>
              <a:t>，對於</a:t>
            </a:r>
            <a:r>
              <a:rPr lang="zh-TW" altLang="en-US" sz="2800" dirty="0"/>
              <a:t>考古</a:t>
            </a:r>
            <a:r>
              <a:rPr lang="zh-TW" altLang="en-US" sz="2800" dirty="0" smtClean="0"/>
              <a:t>遺址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應該有</a:t>
            </a:r>
            <a:r>
              <a:rPr lang="zh-TW" altLang="en-US" sz="2800" dirty="0"/>
              <a:t>特定的</a:t>
            </a:r>
            <a:r>
              <a:rPr lang="zh-TW" altLang="en-US" sz="2800" dirty="0" smtClean="0"/>
              <a:t>思維與態度嗎</a:t>
            </a:r>
            <a:r>
              <a:rPr lang="zh-TW" altLang="en-US" sz="2800" dirty="0"/>
              <a:t>？</a:t>
            </a:r>
          </a:p>
          <a:p>
            <a:pPr marL="76200" indent="0">
              <a:buNone/>
            </a:pP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8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2016/07/01 Blihun漢本考古遺址經</a:t>
            </a:r>
            <a:r>
              <a:rPr lang="zh-TW" altLang="zh-TW" dirty="0" smtClean="0"/>
              <a:t>審議</a:t>
            </a:r>
            <a:r>
              <a:rPr lang="zh-TW" altLang="en-US" dirty="0" smtClean="0"/>
              <a:t>，</a:t>
            </a:r>
            <a:r>
              <a:rPr lang="zh-TW" altLang="zh-TW" dirty="0" smtClean="0"/>
              <a:t>指定</a:t>
            </a:r>
            <a:r>
              <a:rPr lang="zh-TW" altLang="zh-TW" dirty="0"/>
              <a:t>為國</a:t>
            </a:r>
            <a:r>
              <a:rPr lang="zh-TW" altLang="zh-TW" dirty="0" smtClean="0"/>
              <a:t>定</a:t>
            </a:r>
            <a:r>
              <a:rPr lang="zh-TW" altLang="en-US" dirty="0" smtClean="0"/>
              <a:t>考古</a:t>
            </a:r>
            <a:r>
              <a:rPr lang="zh-TW" altLang="zh-TW" dirty="0" smtClean="0"/>
              <a:t>遺址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29</a:t>
            </a:fld>
            <a:endParaRPr lang="zh-TW" altLang="en-US"/>
          </a:p>
        </p:txBody>
      </p:sp>
      <p:sp>
        <p:nvSpPr>
          <p:cNvPr id="7" name="Google Shape;1190;p124"/>
          <p:cNvSpPr txBox="1">
            <a:spLocks noGrp="1"/>
          </p:cNvSpPr>
          <p:nvPr>
            <p:ph type="body" idx="2"/>
          </p:nvPr>
        </p:nvSpPr>
        <p:spPr>
          <a:xfrm>
            <a:off x="5904334" y="4207777"/>
            <a:ext cx="31443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1100" dirty="0"/>
              <a:t>資料來源：文化</a:t>
            </a:r>
            <a:r>
              <a:rPr lang="zh-TW" sz="1100" dirty="0" smtClean="0"/>
              <a:t>部</a:t>
            </a:r>
            <a:r>
              <a:rPr lang="zh-TW" altLang="en-US" sz="1100" dirty="0" smtClean="0"/>
              <a:t> </a:t>
            </a:r>
            <a:r>
              <a:rPr lang="zh-TW" sz="1100" dirty="0" smtClean="0"/>
              <a:t>國家</a:t>
            </a:r>
            <a:r>
              <a:rPr lang="zh-TW" sz="1100" dirty="0"/>
              <a:t>文化資產網</a:t>
            </a:r>
            <a:br>
              <a:rPr lang="zh-TW" sz="1100" dirty="0"/>
            </a:br>
            <a:r>
              <a:rPr lang="zh-TW" sz="1100" dirty="0"/>
              <a:t>圖片來源：宜蘭縣政府文化局</a:t>
            </a:r>
            <a:endParaRPr sz="1100" dirty="0"/>
          </a:p>
        </p:txBody>
      </p:sp>
      <p:pic>
        <p:nvPicPr>
          <p:cNvPr id="8" name="Google Shape;1191;p124"/>
          <p:cNvPicPr preferRelativeResize="0"/>
          <p:nvPr/>
        </p:nvPicPr>
        <p:blipFill rotWithShape="1">
          <a:blip r:embed="rId2">
            <a:alphaModFix/>
          </a:blip>
          <a:srcRect l="3796" t="12695" r="4701" b="5022"/>
          <a:stretch/>
        </p:blipFill>
        <p:spPr>
          <a:xfrm>
            <a:off x="622056" y="941525"/>
            <a:ext cx="4904510" cy="37573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92;p124"/>
          <p:cNvSpPr txBox="1">
            <a:spLocks noGrp="1"/>
          </p:cNvSpPr>
          <p:nvPr>
            <p:ph type="body" idx="2"/>
          </p:nvPr>
        </p:nvSpPr>
        <p:spPr>
          <a:xfrm>
            <a:off x="5663726" y="941525"/>
            <a:ext cx="3168574" cy="308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1200" b="1"/>
              <a:t>公告資料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1200" b="1"/>
              <a:t>類別</a:t>
            </a:r>
            <a:r>
              <a:rPr lang="zh-TW" sz="1200"/>
              <a:t>考古遺址　 </a:t>
            </a:r>
            <a:r>
              <a:rPr lang="zh-TW" sz="1200" b="1"/>
              <a:t>級別</a:t>
            </a:r>
            <a:r>
              <a:rPr lang="zh-TW" sz="1200"/>
              <a:t>國定考古遺址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1200"/>
              <a:t>1.-3.（暫略）</a:t>
            </a:r>
            <a:endParaRPr sz="1200"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 sz="1200"/>
              <a:t> 4.漢本遺址搶救發掘計畫於</a:t>
            </a:r>
            <a:r>
              <a:rPr lang="zh-TW" sz="1200" u="sng"/>
              <a:t>101年9月</a:t>
            </a:r>
            <a:r>
              <a:rPr lang="zh-TW" sz="1200"/>
              <a:t>開始執行，由中央研究院歷史語言研究所（計畫主持人劉益昌研究員），針對工程中的土層開挖部位，進行遺址搶救發掘。 </a:t>
            </a:r>
            <a:br>
              <a:rPr lang="zh-TW" sz="1200"/>
            </a:br>
            <a:r>
              <a:rPr lang="zh-TW" sz="1200"/>
              <a:t>5.民國104年12月中央研究院歷史語言研究所提報漢本遺址指定。</a:t>
            </a:r>
            <a:br>
              <a:rPr lang="zh-TW" sz="1200"/>
            </a:br>
            <a:r>
              <a:rPr lang="zh-TW" sz="1200"/>
              <a:t> 6.民國105年1月8日經現場勘查決為定列冊遺址。</a:t>
            </a:r>
            <a:br>
              <a:rPr lang="zh-TW" sz="1200"/>
            </a:br>
            <a:r>
              <a:rPr lang="zh-TW" sz="1200"/>
              <a:t>7.民國105年3月28日審議指定為縣定遺址。 </a:t>
            </a:r>
            <a:br>
              <a:rPr lang="zh-TW" sz="1200"/>
            </a:br>
            <a:r>
              <a:rPr lang="zh-TW" sz="1200"/>
              <a:t>8.</a:t>
            </a:r>
            <a:r>
              <a:rPr lang="zh-TW" sz="1200" u="sng"/>
              <a:t>民國105年7月1日</a:t>
            </a:r>
            <a:r>
              <a:rPr lang="zh-TW" sz="1200"/>
              <a:t>審議指定為國定遺址。</a:t>
            </a:r>
            <a:endParaRPr/>
          </a:p>
        </p:txBody>
      </p:sp>
      <p:sp>
        <p:nvSpPr>
          <p:cNvPr id="10" name="Google Shape;1193;p124"/>
          <p:cNvSpPr/>
          <p:nvPr/>
        </p:nvSpPr>
        <p:spPr>
          <a:xfrm>
            <a:off x="2469280" y="2174574"/>
            <a:ext cx="4099699" cy="102199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300" b="1" dirty="0" smtClean="0">
                <a:solidFill>
                  <a:srgbClr val="FF822D"/>
                </a:solidFill>
              </a:rPr>
              <a:t>國定</a:t>
            </a:r>
            <a:r>
              <a:rPr lang="zh-TW" altLang="en-US" sz="3300" b="1" dirty="0" smtClean="0">
                <a:solidFill>
                  <a:srgbClr val="FF822D"/>
                </a:solidFill>
              </a:rPr>
              <a:t>考古</a:t>
            </a:r>
            <a:r>
              <a:rPr lang="zh-TW" sz="3300" b="1" i="0" u="none" strike="noStrike" cap="none" dirty="0" smtClean="0">
                <a:solidFill>
                  <a:srgbClr val="FF822D"/>
                </a:solidFill>
                <a:latin typeface="Arial"/>
                <a:ea typeface="Arial"/>
                <a:cs typeface="Arial"/>
                <a:sym typeface="Arial"/>
              </a:rPr>
              <a:t>遺址</a:t>
            </a:r>
            <a:endParaRPr lang="en-US" altLang="zh-TW" sz="3300" b="1" i="0" u="none" strike="noStrike" cap="none" dirty="0" smtClean="0">
              <a:solidFill>
                <a:srgbClr val="FF822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altLang="en-US" sz="3300" b="1" dirty="0" smtClean="0">
                <a:solidFill>
                  <a:srgbClr val="FF822D"/>
                </a:solidFill>
              </a:rPr>
              <a:t>重要！</a:t>
            </a:r>
            <a:endParaRPr sz="1100" b="0" i="0" u="none" strike="noStrike" cap="none" dirty="0">
              <a:solidFill>
                <a:srgbClr val="FF822D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8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4"/>
          <p:cNvSpPr txBox="1">
            <a:spLocks noGrp="1"/>
          </p:cNvSpPr>
          <p:nvPr>
            <p:ph type="body" idx="1"/>
          </p:nvPr>
        </p:nvSpPr>
        <p:spPr>
          <a:xfrm>
            <a:off x="1413600" y="2466600"/>
            <a:ext cx="6316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4000" dirty="0"/>
              <a:t>你知道臺灣有多少個遺址嗎？</a:t>
            </a:r>
            <a:endParaRPr sz="4000" dirty="0"/>
          </a:p>
        </p:txBody>
      </p:sp>
      <p:sp>
        <p:nvSpPr>
          <p:cNvPr id="1011" name="Google Shape;1011;p104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CFABC44E-9F29-4BCF-9BB5-5AB9C39FDD27}"/>
              </a:ext>
            </a:extLst>
          </p:cNvPr>
          <p:cNvSpPr/>
          <p:nvPr/>
        </p:nvSpPr>
        <p:spPr>
          <a:xfrm>
            <a:off x="5864241" y="3634578"/>
            <a:ext cx="2375452" cy="1152939"/>
          </a:xfrm>
          <a:prstGeom prst="wedgeRoundRectCallout">
            <a:avLst>
              <a:gd name="adj1" fmla="val -71996"/>
              <a:gd name="adj2" fmla="val -59234"/>
              <a:gd name="adj3" fmla="val 16667"/>
            </a:avLst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超過兩千個！</a:t>
            </a:r>
          </a:p>
        </p:txBody>
      </p:sp>
    </p:spTree>
    <p:extLst>
      <p:ext uri="{BB962C8B-B14F-4D97-AF65-F5344CB8AC3E}">
        <p14:creationId xmlns:p14="http://schemas.microsoft.com/office/powerpoint/2010/main" val="26964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91578"/>
            <a:ext cx="8229600" cy="413400"/>
          </a:xfrm>
        </p:spPr>
        <p:txBody>
          <a:bodyPr/>
          <a:lstStyle/>
          <a:p>
            <a:r>
              <a:rPr lang="zh-TW" altLang="en-US" b="1" dirty="0"/>
              <a:t>進入</a:t>
            </a:r>
            <a:r>
              <a:rPr lang="zh-TW" altLang="en-US" b="1" dirty="0" smtClean="0"/>
              <a:t>全國</a:t>
            </a:r>
            <a:r>
              <a:rPr lang="en-US" altLang="zh-TW" b="1" dirty="0" smtClean="0"/>
              <a:t>11</a:t>
            </a:r>
            <a:r>
              <a:rPr lang="zh-TW" altLang="en-US" b="1" dirty="0" smtClean="0"/>
              <a:t>處國定考古遺址之列</a:t>
            </a:r>
            <a:endParaRPr lang="zh-TW" altLang="en-US" b="1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30</a:t>
            </a:fld>
            <a:endParaRPr lang="zh-TW" altLang="en-US"/>
          </a:p>
        </p:txBody>
      </p:sp>
      <p:pic>
        <p:nvPicPr>
          <p:cNvPr id="7" name="Google Shape;1199;p125"/>
          <p:cNvPicPr preferRelativeResize="0"/>
          <p:nvPr/>
        </p:nvPicPr>
        <p:blipFill rotWithShape="1">
          <a:blip r:embed="rId2">
            <a:alphaModFix/>
          </a:blip>
          <a:srcRect b="2678"/>
          <a:stretch/>
        </p:blipFill>
        <p:spPr>
          <a:xfrm>
            <a:off x="2012846" y="888514"/>
            <a:ext cx="4258100" cy="4153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群組 12"/>
          <p:cNvGrpSpPr/>
          <p:nvPr/>
        </p:nvGrpSpPr>
        <p:grpSpPr>
          <a:xfrm>
            <a:off x="6347791" y="1759748"/>
            <a:ext cx="2175366" cy="2186609"/>
            <a:chOff x="6347791" y="1773000"/>
            <a:chExt cx="2175366" cy="2186609"/>
          </a:xfrm>
        </p:grpSpPr>
        <p:sp>
          <p:nvSpPr>
            <p:cNvPr id="9" name="矩形圖說文字 8"/>
            <p:cNvSpPr/>
            <p:nvPr/>
          </p:nvSpPr>
          <p:spPr>
            <a:xfrm>
              <a:off x="6347791" y="1773000"/>
              <a:ext cx="2175366" cy="2186609"/>
            </a:xfrm>
            <a:prstGeom prst="wedgeRectCallout">
              <a:avLst>
                <a:gd name="adj1" fmla="val -108969"/>
                <a:gd name="adj2" fmla="val 39773"/>
              </a:avLst>
            </a:prstGeom>
            <a:solidFill>
              <a:srgbClr val="B188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4067" y="1861167"/>
              <a:ext cx="1942814" cy="2010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4330" y="287355"/>
            <a:ext cx="8229600" cy="413400"/>
          </a:xfrm>
        </p:spPr>
        <p:txBody>
          <a:bodyPr/>
          <a:lstStyle/>
          <a:p>
            <a:r>
              <a:rPr lang="zh-TW" altLang="en-US" b="1" dirty="0"/>
              <a:t>蘇花改</a:t>
            </a:r>
            <a:r>
              <a:rPr lang="zh-TW" altLang="en-US" b="1" dirty="0" smtClean="0"/>
              <a:t>的橋墩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仍落在考古遺址之上</a:t>
            </a:r>
            <a:endParaRPr lang="zh-TW" altLang="en-US" b="1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31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-84" t="74" r="20083" b="19926"/>
          <a:stretch/>
        </p:blipFill>
        <p:spPr>
          <a:xfrm>
            <a:off x="1395479" y="1133437"/>
            <a:ext cx="6496140" cy="3654080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89607" y="4329953"/>
            <a:ext cx="2605021" cy="457564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sz="1400" dirty="0" smtClean="0"/>
              <a:t>圖片來源：蘇花改工程處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471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1050528" y="2500218"/>
            <a:ext cx="7374053" cy="819900"/>
          </a:xfrm>
        </p:spPr>
        <p:txBody>
          <a:bodyPr/>
          <a:lstStyle/>
          <a:p>
            <a:pPr marL="76200" indent="0">
              <a:buNone/>
            </a:pPr>
            <a:r>
              <a:rPr lang="zh-TW" altLang="en-US" sz="2800" dirty="0" smtClean="0"/>
              <a:t>想</a:t>
            </a:r>
            <a:r>
              <a:rPr lang="zh-TW" altLang="en-US" sz="2800" dirty="0"/>
              <a:t>想看，</a:t>
            </a:r>
            <a:r>
              <a:rPr lang="en-US" altLang="zh-TW" sz="2800" dirty="0" err="1"/>
              <a:t>Blihun</a:t>
            </a:r>
            <a:r>
              <a:rPr lang="zh-TW" altLang="en-US" sz="2800" dirty="0"/>
              <a:t>漢本考古</a:t>
            </a:r>
            <a:r>
              <a:rPr lang="zh-TW" altLang="en-US" sz="2800" dirty="0" smtClean="0"/>
              <a:t>遺址經歷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如何的「過程」，被</a:t>
            </a:r>
            <a:r>
              <a:rPr lang="zh-TW" altLang="en-US" sz="2800" dirty="0"/>
              <a:t>指定為國</a:t>
            </a:r>
            <a:r>
              <a:rPr lang="zh-TW" altLang="en-US" sz="2800" dirty="0" smtClean="0"/>
              <a:t>定考古遺址</a:t>
            </a:r>
            <a:r>
              <a:rPr lang="zh-TW" altLang="en-US" sz="2800" dirty="0"/>
              <a:t>呢？</a:t>
            </a:r>
          </a:p>
          <a:p>
            <a:pPr marL="76200" indent="0">
              <a:buNone/>
            </a:pPr>
            <a:r>
              <a:rPr lang="zh-TW" altLang="en-US" sz="2800" dirty="0" smtClean="0"/>
              <a:t>若成為</a:t>
            </a:r>
            <a:r>
              <a:rPr lang="zh-TW" altLang="en-US" sz="2800" dirty="0"/>
              <a:t>國</a:t>
            </a:r>
            <a:r>
              <a:rPr lang="zh-TW" altLang="en-US" sz="2800" dirty="0" smtClean="0"/>
              <a:t>定考古遺址都不能順利保存，</a:t>
            </a:r>
            <a:endParaRPr lang="en-US" altLang="zh-TW" sz="2800" dirty="0"/>
          </a:p>
          <a:p>
            <a:pPr marL="76200" indent="0">
              <a:buNone/>
            </a:pPr>
            <a:r>
              <a:rPr lang="zh-TW" altLang="en-US" sz="2800" dirty="0" smtClean="0"/>
              <a:t>那該怎麼辦？</a:t>
            </a:r>
            <a:endParaRPr lang="zh-TW" altLang="en-US" sz="2800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85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第二回合</a:t>
            </a:r>
            <a:r>
              <a:rPr lang="zh-TW" altLang="en-US" b="1" dirty="0" smtClean="0"/>
              <a:t>｜如果能再決定一次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b="1" dirty="0" smtClean="0"/>
              <a:t>考古遺址？法定考古遺址？參看</a:t>
            </a:r>
            <a:r>
              <a:rPr lang="en-US" altLang="zh-TW" sz="1800" b="1" dirty="0" smtClean="0"/>
              <a:t>《</a:t>
            </a:r>
            <a:r>
              <a:rPr lang="zh-TW" altLang="en-US" sz="1800" b="1" dirty="0" smtClean="0"/>
              <a:t>文化資產保存法</a:t>
            </a:r>
            <a:r>
              <a:rPr lang="en-US" altLang="zh-TW" sz="1800" b="1" dirty="0" smtClean="0"/>
              <a:t>》</a:t>
            </a:r>
            <a:endParaRPr lang="en-US" altLang="zh-TW" sz="1800" b="1" dirty="0"/>
          </a:p>
          <a:p>
            <a:pPr>
              <a:tabLst>
                <a:tab pos="720725" algn="l"/>
              </a:tabLst>
            </a:pPr>
            <a:r>
              <a:rPr lang="zh-TW" altLang="en-US" sz="1800" dirty="0" smtClean="0">
                <a:hlinkClick r:id="rId2"/>
              </a:rPr>
              <a:t>第 </a:t>
            </a:r>
            <a:r>
              <a:rPr lang="en-US" altLang="zh-TW" sz="1800" dirty="0">
                <a:hlinkClick r:id="rId2"/>
              </a:rPr>
              <a:t>43 </a:t>
            </a:r>
            <a:r>
              <a:rPr lang="zh-TW" altLang="en-US" sz="1800" dirty="0" smtClean="0">
                <a:hlinkClick r:id="rId2"/>
              </a:rPr>
              <a:t>條</a:t>
            </a:r>
            <a:r>
              <a:rPr lang="en-US" altLang="zh-TW" sz="1800" dirty="0"/>
              <a:t/>
            </a:r>
            <a:br>
              <a:rPr lang="en-US" altLang="zh-TW" sz="1800" dirty="0"/>
            </a:br>
            <a:r>
              <a:rPr lang="en-US" altLang="zh-TW" sz="1800" dirty="0" smtClean="0"/>
              <a:t>1 </a:t>
            </a:r>
            <a:r>
              <a:rPr lang="zh-TW" altLang="en-US" sz="1800" dirty="0" smtClean="0"/>
              <a:t>主管機關</a:t>
            </a:r>
            <a:r>
              <a:rPr lang="zh-TW" altLang="en-US" sz="1800" dirty="0"/>
              <a:t>應定期普查或接受個人、團體提報具考古遺址價值者之內容及</a:t>
            </a:r>
            <a:r>
              <a:rPr lang="zh-TW" altLang="en-US" sz="1800" dirty="0" smtClean="0"/>
              <a:t>範</a:t>
            </a:r>
            <a:r>
              <a:rPr lang="en-US" altLang="zh-TW" sz="1800" dirty="0" smtClean="0"/>
              <a:t>	</a:t>
            </a:r>
            <a:r>
              <a:rPr lang="zh-TW" altLang="en-US" sz="1800" dirty="0" smtClean="0"/>
              <a:t>圍</a:t>
            </a:r>
            <a:r>
              <a:rPr lang="zh-TW" altLang="en-US" sz="1800" dirty="0"/>
              <a:t>，並依法定程序審查後，列冊追蹤</a:t>
            </a:r>
            <a:r>
              <a:rPr lang="zh-TW" altLang="en-US" sz="1800" dirty="0" smtClean="0"/>
              <a:t>。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 smtClean="0"/>
              <a:t>2 </a:t>
            </a:r>
            <a:r>
              <a:rPr lang="zh-TW" altLang="en-US" sz="1800" dirty="0" smtClean="0"/>
              <a:t>經</a:t>
            </a:r>
            <a:r>
              <a:rPr lang="zh-TW" altLang="en-US" sz="1800" dirty="0"/>
              <a:t>前項列冊追蹤者，主管機關得依第四十六條所定審查程序辦理</a:t>
            </a:r>
            <a:r>
              <a:rPr lang="zh-TW" altLang="en-US" sz="1800" dirty="0" smtClean="0"/>
              <a:t>。</a:t>
            </a:r>
            <a:endParaRPr lang="en-US" altLang="zh-TW" sz="1800" dirty="0"/>
          </a:p>
          <a:p>
            <a:pPr>
              <a:tabLst>
                <a:tab pos="720725" algn="l"/>
              </a:tabLst>
            </a:pPr>
            <a:r>
              <a:rPr lang="zh-TW" altLang="en-US" sz="1800" dirty="0" smtClean="0">
                <a:hlinkClick r:id="rId2"/>
              </a:rPr>
              <a:t>第 </a:t>
            </a:r>
            <a:r>
              <a:rPr lang="en-US" altLang="zh-TW" sz="1800" dirty="0" smtClean="0">
                <a:hlinkClick r:id="rId2"/>
              </a:rPr>
              <a:t>57 </a:t>
            </a:r>
            <a:r>
              <a:rPr lang="zh-TW" altLang="en-US" sz="1800" dirty="0" smtClean="0">
                <a:hlinkClick r:id="rId2"/>
              </a:rPr>
              <a:t>條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 smtClean="0"/>
              <a:t>1</a:t>
            </a:r>
            <a:r>
              <a:rPr lang="zh-TW" altLang="en-US" sz="1800" dirty="0" smtClean="0"/>
              <a:t> 發</a:t>
            </a:r>
            <a:r>
              <a:rPr lang="zh-TW" altLang="en-US" sz="1800" dirty="0"/>
              <a:t>見疑似考古遺址，應即通知所在地直轄市、縣（市）主管機關採取</a:t>
            </a:r>
            <a:r>
              <a:rPr lang="zh-TW" altLang="en-US" sz="1800" dirty="0" smtClean="0"/>
              <a:t>必要</a:t>
            </a:r>
            <a:r>
              <a:rPr lang="en-US" altLang="zh-TW" sz="1800" dirty="0" smtClean="0"/>
              <a:t>	</a:t>
            </a:r>
            <a:r>
              <a:rPr lang="zh-TW" altLang="en-US" sz="1800" dirty="0" smtClean="0"/>
              <a:t>維護</a:t>
            </a:r>
            <a:r>
              <a:rPr lang="zh-TW" altLang="en-US" sz="1800" dirty="0"/>
              <a:t>措施</a:t>
            </a:r>
            <a:r>
              <a:rPr lang="zh-TW" altLang="en-US" sz="1800" dirty="0" smtClean="0"/>
              <a:t>。</a:t>
            </a:r>
            <a:r>
              <a:rPr lang="en-US" altLang="zh-TW" sz="1800" dirty="0" smtClean="0"/>
              <a:t/>
            </a:r>
            <a:br>
              <a:rPr lang="en-US" altLang="zh-TW" sz="1800" dirty="0" smtClean="0"/>
            </a:br>
            <a:r>
              <a:rPr lang="en-US" altLang="zh-TW" sz="1800" dirty="0" smtClean="0"/>
              <a:t>2 </a:t>
            </a:r>
            <a:r>
              <a:rPr lang="zh-TW" altLang="en-US" sz="1800" dirty="0" smtClean="0"/>
              <a:t>營建</a:t>
            </a:r>
            <a:r>
              <a:rPr lang="zh-TW" altLang="en-US" sz="1800" dirty="0"/>
              <a:t>工程或其他開發行為進行中，發見疑似考古遺址時，應即停止工程</a:t>
            </a:r>
            <a:r>
              <a:rPr lang="zh-TW" altLang="en-US" sz="1800" dirty="0" smtClean="0"/>
              <a:t>或</a:t>
            </a:r>
            <a:r>
              <a:rPr lang="en-US" altLang="zh-TW" sz="1800" dirty="0" smtClean="0"/>
              <a:t>	</a:t>
            </a:r>
            <a:r>
              <a:rPr lang="zh-TW" altLang="en-US" sz="1800" dirty="0" smtClean="0"/>
              <a:t>開發</a:t>
            </a:r>
            <a:r>
              <a:rPr lang="zh-TW" altLang="en-US" sz="1800" dirty="0"/>
              <a:t>行為之進行，並通知所在地直轄市、縣（市）主管機關。除前項</a:t>
            </a:r>
            <a:r>
              <a:rPr lang="zh-TW" altLang="en-US" sz="1800" dirty="0" smtClean="0"/>
              <a:t>措施</a:t>
            </a:r>
            <a:r>
              <a:rPr lang="en-US" altLang="zh-TW" sz="1800" dirty="0" smtClean="0"/>
              <a:t>	</a:t>
            </a:r>
            <a:r>
              <a:rPr lang="zh-TW" altLang="en-US" sz="1800" dirty="0" smtClean="0"/>
              <a:t>外</a:t>
            </a:r>
            <a:r>
              <a:rPr lang="zh-TW" altLang="en-US" sz="1800" dirty="0"/>
              <a:t>，主管機關應即進行調查，並送審議會審議，以採取相關措施，完成</a:t>
            </a:r>
            <a:r>
              <a:rPr lang="zh-TW" altLang="en-US" sz="1800" dirty="0" smtClean="0"/>
              <a:t>審</a:t>
            </a:r>
            <a:r>
              <a:rPr lang="en-US" altLang="zh-TW" sz="1800" dirty="0" smtClean="0"/>
              <a:t>	</a:t>
            </a:r>
            <a:r>
              <a:rPr lang="zh-TW" altLang="en-US" sz="1800" dirty="0" smtClean="0"/>
              <a:t>議</a:t>
            </a:r>
            <a:r>
              <a:rPr lang="zh-TW" altLang="en-US" sz="1800" dirty="0"/>
              <a:t>程序前，開發單位不得復工。</a:t>
            </a:r>
          </a:p>
          <a:p>
            <a:endParaRPr lang="zh-TW" altLang="en-US" sz="18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33</a:t>
            </a:fld>
            <a:endParaRPr lang="zh-TW" altLang="en-US"/>
          </a:p>
        </p:txBody>
      </p:sp>
      <p:sp>
        <p:nvSpPr>
          <p:cNvPr id="8" name="Google Shape;1213;p127"/>
          <p:cNvSpPr/>
          <p:nvPr/>
        </p:nvSpPr>
        <p:spPr>
          <a:xfrm>
            <a:off x="4125784" y="2459645"/>
            <a:ext cx="266700" cy="259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07F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218;p127"/>
          <p:cNvSpPr/>
          <p:nvPr/>
        </p:nvSpPr>
        <p:spPr>
          <a:xfrm>
            <a:off x="6192141" y="4156205"/>
            <a:ext cx="1450988" cy="31994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07F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220;p127"/>
          <p:cNvSpPr/>
          <p:nvPr/>
        </p:nvSpPr>
        <p:spPr>
          <a:xfrm>
            <a:off x="174385" y="1874552"/>
            <a:ext cx="649805" cy="78187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研究調查</a:t>
            </a:r>
            <a:r>
              <a:rPr lang="zh-TW" altLang="en-US" sz="1400" b="1" i="0" u="none" strike="noStrike" cap="none" dirty="0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發現</a:t>
            </a:r>
            <a:endParaRPr sz="14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221;p127"/>
          <p:cNvSpPr/>
          <p:nvPr/>
        </p:nvSpPr>
        <p:spPr>
          <a:xfrm>
            <a:off x="164445" y="3674945"/>
            <a:ext cx="669683" cy="572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意外</a:t>
            </a:r>
            <a:r>
              <a:rPr lang="zh-TW" sz="1400" b="1" i="0" u="none" strike="noStrike" cap="none" dirty="0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遇</a:t>
            </a:r>
            <a:r>
              <a:rPr lang="zh-TW" altLang="en-US" sz="1400" b="1" i="0" u="none" strike="noStrike" cap="none" dirty="0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見</a:t>
            </a:r>
            <a:endParaRPr sz="14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6192141" y="665359"/>
            <a:ext cx="2841810" cy="1094606"/>
            <a:chOff x="6171602" y="493832"/>
            <a:chExt cx="2841810" cy="1094606"/>
          </a:xfrm>
        </p:grpSpPr>
        <p:sp>
          <p:nvSpPr>
            <p:cNvPr id="18" name="矩形圖說文字 17"/>
            <p:cNvSpPr/>
            <p:nvPr/>
          </p:nvSpPr>
          <p:spPr>
            <a:xfrm>
              <a:off x="7411918" y="686598"/>
              <a:ext cx="1601494" cy="901840"/>
            </a:xfrm>
            <a:prstGeom prst="wedgeRectCallout">
              <a:avLst>
                <a:gd name="adj1" fmla="val -60221"/>
                <a:gd name="adj2" fmla="val -21534"/>
              </a:avLst>
            </a:prstGeom>
            <a:solidFill>
              <a:srgbClr val="7253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文化</a:t>
              </a:r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資產保存法</a:t>
              </a:r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（現行文資法第</a:t>
              </a:r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43-59</a:t>
              </a:r>
              <a:r>
                <a: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條為規範與考古遺址保存維護程序</a:t>
              </a:r>
              <a:r>
                <a:rPr lang="zh-TW" altLang="en-US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相關章節）</a:t>
              </a:r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9" name="Google Shape;1214;p1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71602" y="493832"/>
              <a:ext cx="1094606" cy="1094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638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34</a:t>
            </a:fld>
            <a:endParaRPr lang="zh-TW" altLang="en-US"/>
          </a:p>
        </p:txBody>
      </p:sp>
      <p:sp>
        <p:nvSpPr>
          <p:cNvPr id="5" name="Google Shape;1226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b="1" dirty="0"/>
              <a:t>相關措施</a:t>
            </a:r>
            <a:r>
              <a:rPr lang="zh-TW" dirty="0"/>
              <a:t>從「變更施工方式或工程配置」到「搶救發掘」都有可能</a:t>
            </a:r>
            <a:endParaRPr dirty="0"/>
          </a:p>
        </p:txBody>
      </p:sp>
      <p:sp>
        <p:nvSpPr>
          <p:cNvPr id="6" name="Google Shape;1227;p128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383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826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n"/>
            </a:pPr>
            <a:r>
              <a:rPr lang="zh-TW" sz="1900" b="1" dirty="0"/>
              <a:t>文化資產保存法施行</a:t>
            </a:r>
            <a:r>
              <a:rPr lang="zh-TW" sz="1900" b="1" dirty="0" smtClean="0"/>
              <a:t>細則</a:t>
            </a:r>
            <a:endParaRPr lang="en-US" altLang="zh-TW" sz="1900" b="1" dirty="0" smtClean="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sz="1900" b="1" dirty="0"/>
          </a:p>
          <a:p>
            <a:pPr marL="139700" lvl="0" indent="0">
              <a:spcBef>
                <a:spcPts val="0"/>
              </a:spcBef>
              <a:buSzPts val="1400"/>
              <a:buNone/>
            </a:pPr>
            <a:r>
              <a:rPr lang="zh-TW" altLang="en-US" sz="1900" dirty="0" smtClean="0">
                <a:hlinkClick r:id="rId2"/>
              </a:rPr>
              <a:t>第 </a:t>
            </a:r>
            <a:r>
              <a:rPr lang="en-US" altLang="zh-TW" sz="1900" dirty="0" smtClean="0">
                <a:hlinkClick r:id="rId2"/>
              </a:rPr>
              <a:t>27 </a:t>
            </a:r>
            <a:r>
              <a:rPr lang="zh-TW" altLang="en-US" sz="1900" dirty="0" smtClean="0">
                <a:hlinkClick r:id="rId2"/>
              </a:rPr>
              <a:t>條</a:t>
            </a:r>
            <a:endParaRPr lang="en-US" altLang="zh-TW" sz="1900" dirty="0" smtClean="0"/>
          </a:p>
          <a:p>
            <a:pPr marL="139700" lvl="0" indent="0">
              <a:spcBef>
                <a:spcPts val="0"/>
              </a:spcBef>
              <a:buSzPts val="1400"/>
              <a:buNone/>
            </a:pPr>
            <a:endParaRPr lang="en-US" altLang="zh-TW" sz="2300" dirty="0" smtClean="0"/>
          </a:p>
          <a:p>
            <a:pPr marL="139700" lvl="0" indent="0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主管機關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依本法第五十七條第二項就發見之疑似考古遺址進行調查，應邀請考古學者專家、學術或專業機構進行會勘或專案研究評估。</a:t>
            </a:r>
          </a:p>
          <a:p>
            <a:pPr marL="139700" lvl="0" indent="0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經審議會參酌前項調查報告完成審議後，主管機關得採取或決定下列措施：</a:t>
            </a:r>
          </a:p>
          <a:p>
            <a:pPr marL="531813" lvl="0" indent="-392113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en-US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、停止工程進行。</a:t>
            </a:r>
          </a:p>
          <a:p>
            <a:pPr marL="531813" lvl="0" indent="-392113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en-US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、變更施工方式或工程配置。</a:t>
            </a:r>
          </a:p>
          <a:p>
            <a:pPr marL="531813" lvl="0" indent="-392113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en-US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、進行搶救發掘。</a:t>
            </a:r>
          </a:p>
          <a:p>
            <a:pPr marL="531813" lvl="0" indent="-392113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en-US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、施工監看。</a:t>
            </a:r>
          </a:p>
          <a:p>
            <a:pPr marL="531813" lvl="0" indent="-392113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en-US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、其他必要措施。</a:t>
            </a:r>
          </a:p>
          <a:p>
            <a:pPr marL="139700" lvl="0" indent="0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39700" lvl="0" indent="0">
              <a:lnSpc>
                <a:spcPct val="120000"/>
              </a:lnSpc>
              <a:spcBef>
                <a:spcPts val="0"/>
              </a:spcBef>
              <a:buSzPts val="1400"/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主管機關</a:t>
            </a: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依前項採取搶救發掘措施時，應提出發掘之必要性評估，併送審議會審議。</a:t>
            </a:r>
            <a:endParaRPr sz="1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1229;p128"/>
          <p:cNvSpPr/>
          <p:nvPr/>
        </p:nvSpPr>
        <p:spPr>
          <a:xfrm>
            <a:off x="4996180" y="2710986"/>
            <a:ext cx="266700" cy="259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2C74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230;p128"/>
          <p:cNvSpPr/>
          <p:nvPr/>
        </p:nvSpPr>
        <p:spPr>
          <a:xfrm rot="266085">
            <a:off x="7535749" y="1093378"/>
            <a:ext cx="1974813" cy="465494"/>
          </a:xfrm>
          <a:prstGeom prst="roundRect">
            <a:avLst>
              <a:gd name="adj" fmla="val 1157"/>
            </a:avLst>
          </a:prstGeom>
          <a:solidFill>
            <a:srgbClr val="EEFF41"/>
          </a:solidFill>
          <a:ln w="9525" cap="flat" cmpd="sng">
            <a:solidFill>
              <a:srgbClr val="EEFF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zh-TW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決定誰搬家條款</a:t>
            </a:r>
            <a:r>
              <a:rPr lang="zh-TW" sz="1500" b="1">
                <a:solidFill>
                  <a:schemeClr val="dk1"/>
                </a:solidFill>
              </a:rPr>
              <a:t>？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32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9680" y="-266179"/>
            <a:ext cx="1386824" cy="142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91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35</a:t>
            </a:fld>
            <a:endParaRPr lang="zh-TW" altLang="en-US"/>
          </a:p>
        </p:txBody>
      </p:sp>
      <p:sp>
        <p:nvSpPr>
          <p:cNvPr id="5" name="Google Shape;1237;p129"/>
          <p:cNvSpPr/>
          <p:nvPr/>
        </p:nvSpPr>
        <p:spPr>
          <a:xfrm>
            <a:off x="2309675" y="3041850"/>
            <a:ext cx="4702500" cy="12978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b="1">
                <a:solidFill>
                  <a:schemeClr val="lt1"/>
                </a:solidFill>
              </a:rPr>
              <a:t>積極維護指定or 不作為或怠於作為</a:t>
            </a:r>
            <a:endParaRPr sz="14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6" name="Google Shape;1238;p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58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altLang="en-US" sz="2200" b="1" dirty="0"/>
              <a:t>疑似</a:t>
            </a:r>
            <a:r>
              <a:rPr lang="zh-TW" sz="2200" b="1" dirty="0" smtClean="0"/>
              <a:t>考古遺址</a:t>
            </a:r>
            <a:r>
              <a:rPr lang="zh-TW" altLang="en-US" sz="2200" b="1" dirty="0" smtClean="0"/>
              <a:t>的</a:t>
            </a:r>
            <a:r>
              <a:rPr lang="zh-TW" sz="2200" b="1" dirty="0" smtClean="0"/>
              <a:t>列</a:t>
            </a:r>
            <a:r>
              <a:rPr lang="zh-TW" sz="2200" b="1" dirty="0"/>
              <a:t>冊與指定程序</a:t>
            </a:r>
            <a:endParaRPr dirty="0"/>
          </a:p>
        </p:txBody>
      </p:sp>
      <p:pic>
        <p:nvPicPr>
          <p:cNvPr id="8" name="Google Shape;1240;p1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89300" y="0"/>
            <a:ext cx="1819800" cy="16132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41;p129"/>
          <p:cNvSpPr/>
          <p:nvPr/>
        </p:nvSpPr>
        <p:spPr>
          <a:xfrm>
            <a:off x="610850" y="2312150"/>
            <a:ext cx="977400" cy="1407900"/>
          </a:xfrm>
          <a:prstGeom prst="roundRect">
            <a:avLst>
              <a:gd name="adj" fmla="val 16667"/>
            </a:avLst>
          </a:prstGeom>
          <a:solidFill>
            <a:srgbClr val="EEFF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500" b="1">
                <a:solidFill>
                  <a:srgbClr val="605E5B"/>
                </a:solidFill>
              </a:rPr>
              <a:t>通報／</a:t>
            </a:r>
            <a:br>
              <a:rPr lang="zh-TW" sz="1500" b="1">
                <a:solidFill>
                  <a:srgbClr val="605E5B"/>
                </a:solidFill>
              </a:rPr>
            </a:br>
            <a:r>
              <a:rPr lang="zh-TW" sz="1500" b="1">
                <a:solidFill>
                  <a:srgbClr val="605E5B"/>
                </a:solidFill>
              </a:rPr>
              <a:t>提報</a:t>
            </a:r>
            <a:endParaRPr sz="1500" b="1" i="0" u="none" strike="noStrike" cap="none">
              <a:solidFill>
                <a:srgbClr val="605E5B"/>
              </a:solidFill>
            </a:endParaRPr>
          </a:p>
        </p:txBody>
      </p:sp>
      <p:sp>
        <p:nvSpPr>
          <p:cNvPr id="10" name="Google Shape;1242;p129"/>
          <p:cNvSpPr/>
          <p:nvPr/>
        </p:nvSpPr>
        <p:spPr>
          <a:xfrm>
            <a:off x="1721225" y="2312150"/>
            <a:ext cx="1474200" cy="1407900"/>
          </a:xfrm>
          <a:prstGeom prst="roundRect">
            <a:avLst>
              <a:gd name="adj" fmla="val 16667"/>
            </a:avLst>
          </a:prstGeom>
          <a:solidFill>
            <a:srgbClr val="EEFF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500" b="1" dirty="0" smtClean="0">
                <a:solidFill>
                  <a:srgbClr val="605E5B"/>
                </a:solidFill>
              </a:rPr>
              <a:t>研究</a:t>
            </a:r>
            <a:r>
              <a:rPr lang="zh-TW" sz="1500" b="1" dirty="0" smtClean="0">
                <a:solidFill>
                  <a:srgbClr val="605E5B"/>
                </a:solidFill>
              </a:rPr>
              <a:t>調查</a:t>
            </a:r>
            <a:r>
              <a:rPr lang="zh-TW" sz="1500" b="1" dirty="0">
                <a:solidFill>
                  <a:srgbClr val="605E5B"/>
                </a:solidFill>
              </a:rPr>
              <a:t/>
            </a:r>
            <a:br>
              <a:rPr lang="zh-TW" sz="1500" b="1" dirty="0">
                <a:solidFill>
                  <a:srgbClr val="605E5B"/>
                </a:solidFill>
              </a:rPr>
            </a:br>
            <a:r>
              <a:rPr lang="zh-TW" altLang="en-US" sz="1500" b="1" dirty="0" smtClean="0">
                <a:solidFill>
                  <a:srgbClr val="605E5B"/>
                </a:solidFill>
              </a:rPr>
              <a:t>考古</a:t>
            </a:r>
            <a:r>
              <a:rPr lang="zh-TW" sz="1500" b="1" dirty="0" smtClean="0">
                <a:solidFill>
                  <a:srgbClr val="605E5B"/>
                </a:solidFill>
              </a:rPr>
              <a:t>遺址內涵</a:t>
            </a:r>
            <a:endParaRPr sz="1500" b="1" i="0" u="none" strike="noStrike" cap="none" dirty="0">
              <a:solidFill>
                <a:srgbClr val="605E5B"/>
              </a:solidFill>
            </a:endParaRPr>
          </a:p>
        </p:txBody>
      </p:sp>
      <p:sp>
        <p:nvSpPr>
          <p:cNvPr id="11" name="Google Shape;1243;p129"/>
          <p:cNvSpPr/>
          <p:nvPr/>
        </p:nvSpPr>
        <p:spPr>
          <a:xfrm>
            <a:off x="3328400" y="2312150"/>
            <a:ext cx="674640" cy="1407900"/>
          </a:xfrm>
          <a:prstGeom prst="roundRect">
            <a:avLst>
              <a:gd name="adj" fmla="val 16667"/>
            </a:avLst>
          </a:prstGeom>
          <a:solidFill>
            <a:srgbClr val="EEFF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500" b="1" dirty="0">
                <a:solidFill>
                  <a:srgbClr val="605E5B"/>
                </a:solidFill>
              </a:rPr>
              <a:t>考古遺址現場</a:t>
            </a:r>
            <a:r>
              <a:rPr lang="zh-TW" sz="1500" b="1" dirty="0" smtClean="0">
                <a:solidFill>
                  <a:srgbClr val="605E5B"/>
                </a:solidFill>
              </a:rPr>
              <a:t>勘查</a:t>
            </a:r>
            <a:r>
              <a:rPr lang="zh-TW" altLang="en-US" sz="1500" b="1" dirty="0" smtClean="0">
                <a:solidFill>
                  <a:srgbClr val="605E5B"/>
                </a:solidFill>
              </a:rPr>
              <a:t>、價值評估</a:t>
            </a:r>
            <a:endParaRPr sz="1500" b="1" i="0" u="none" strike="noStrike" cap="none" dirty="0">
              <a:solidFill>
                <a:srgbClr val="605E5B"/>
              </a:solidFill>
            </a:endParaRPr>
          </a:p>
        </p:txBody>
      </p:sp>
      <p:sp>
        <p:nvSpPr>
          <p:cNvPr id="12" name="Google Shape;1244;p129"/>
          <p:cNvSpPr/>
          <p:nvPr/>
        </p:nvSpPr>
        <p:spPr>
          <a:xfrm>
            <a:off x="4198475" y="2312150"/>
            <a:ext cx="1474200" cy="1407900"/>
          </a:xfrm>
          <a:prstGeom prst="roundRect">
            <a:avLst>
              <a:gd name="adj" fmla="val 16667"/>
            </a:avLst>
          </a:prstGeom>
          <a:solidFill>
            <a:srgbClr val="EEFF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500" b="1" dirty="0">
                <a:solidFill>
                  <a:srgbClr val="605E5B"/>
                </a:solidFill>
              </a:rPr>
              <a:t>決議疑似考古遺址是否列冊追蹤</a:t>
            </a:r>
            <a:endParaRPr sz="1500" b="1" i="0" u="none" strike="noStrike" cap="none" dirty="0">
              <a:solidFill>
                <a:srgbClr val="605E5B"/>
              </a:solidFill>
            </a:endParaRPr>
          </a:p>
        </p:txBody>
      </p:sp>
      <p:sp>
        <p:nvSpPr>
          <p:cNvPr id="13" name="Google Shape;1245;p129"/>
          <p:cNvSpPr/>
          <p:nvPr/>
        </p:nvSpPr>
        <p:spPr>
          <a:xfrm>
            <a:off x="189650" y="1611528"/>
            <a:ext cx="1819800" cy="5727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各縣市政府文化局</a:t>
            </a:r>
            <a:br>
              <a:rPr lang="zh-TW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疑似考古遺址通報表</a:t>
            </a:r>
            <a:endParaRPr sz="14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14" name="Google Shape;1246;p129"/>
          <p:cNvSpPr/>
          <p:nvPr/>
        </p:nvSpPr>
        <p:spPr>
          <a:xfrm>
            <a:off x="6598445" y="2282850"/>
            <a:ext cx="1474200" cy="1407900"/>
          </a:xfrm>
          <a:prstGeom prst="roundRect">
            <a:avLst>
              <a:gd name="adj" fmla="val 16667"/>
            </a:avLst>
          </a:prstGeom>
          <a:solidFill>
            <a:srgbClr val="EEFF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500" b="1" dirty="0">
                <a:solidFill>
                  <a:srgbClr val="605E5B"/>
                </a:solidFill>
              </a:rPr>
              <a:t>決議列冊追蹤考古遺址是否指定</a:t>
            </a:r>
            <a:endParaRPr sz="1500" b="1" i="0" u="none" strike="noStrike" cap="none" dirty="0">
              <a:solidFill>
                <a:srgbClr val="605E5B"/>
              </a:solidFill>
            </a:endParaRPr>
          </a:p>
        </p:txBody>
      </p:sp>
      <p:sp>
        <p:nvSpPr>
          <p:cNvPr id="15" name="Google Shape;1247;p129"/>
          <p:cNvSpPr/>
          <p:nvPr/>
        </p:nvSpPr>
        <p:spPr>
          <a:xfrm>
            <a:off x="4991344" y="1558725"/>
            <a:ext cx="3081300" cy="5727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b="1">
                <a:solidFill>
                  <a:schemeClr val="lt1"/>
                </a:solidFill>
              </a:rPr>
              <a:t>工程前須作價值及內涵調查評估報告（考古遺址監管保護辦法）</a:t>
            </a:r>
            <a:endParaRPr sz="14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16" name="Google Shape;1248;p129"/>
          <p:cNvSpPr/>
          <p:nvPr/>
        </p:nvSpPr>
        <p:spPr>
          <a:xfrm>
            <a:off x="1854199" y="4234025"/>
            <a:ext cx="6218445" cy="572700"/>
          </a:xfrm>
          <a:prstGeom prst="roundRect">
            <a:avLst>
              <a:gd name="adj" fmla="val 16667"/>
            </a:avLst>
          </a:prstGeom>
          <a:solidFill>
            <a:srgbClr val="CBC6C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500" b="1" dirty="0" smtClean="0">
                <a:solidFill>
                  <a:srgbClr val="605E5B"/>
                </a:solidFill>
              </a:rPr>
              <a:t>法</a:t>
            </a:r>
            <a:r>
              <a:rPr lang="zh-TW" altLang="en-US" sz="1500" b="1" dirty="0" smtClean="0">
                <a:solidFill>
                  <a:srgbClr val="605E5B"/>
                </a:solidFill>
              </a:rPr>
              <a:t>定</a:t>
            </a:r>
            <a:r>
              <a:rPr lang="zh-TW" sz="1500" b="1" dirty="0" smtClean="0">
                <a:solidFill>
                  <a:srgbClr val="605E5B"/>
                </a:solidFill>
              </a:rPr>
              <a:t>的</a:t>
            </a:r>
            <a:r>
              <a:rPr lang="zh-TW" sz="1500" b="1" dirty="0">
                <a:solidFill>
                  <a:srgbClr val="605E5B"/>
                </a:solidFill>
              </a:rPr>
              <a:t>考古遺址有三種：</a:t>
            </a:r>
            <a:r>
              <a:rPr lang="zh-TW" sz="1500" b="1" dirty="0" smtClean="0">
                <a:solidFill>
                  <a:srgbClr val="605E5B"/>
                </a:solidFill>
              </a:rPr>
              <a:t>疑似</a:t>
            </a:r>
            <a:r>
              <a:rPr lang="zh-TW" altLang="en-US" sz="1500" b="1" dirty="0" smtClean="0">
                <a:solidFill>
                  <a:srgbClr val="605E5B"/>
                </a:solidFill>
              </a:rPr>
              <a:t>考古</a:t>
            </a:r>
            <a:r>
              <a:rPr lang="zh-TW" sz="1500" b="1" dirty="0" smtClean="0">
                <a:solidFill>
                  <a:srgbClr val="605E5B"/>
                </a:solidFill>
              </a:rPr>
              <a:t>遺址</a:t>
            </a:r>
            <a:r>
              <a:rPr lang="zh-TW" sz="1500" b="1" dirty="0">
                <a:solidFill>
                  <a:srgbClr val="605E5B"/>
                </a:solidFill>
              </a:rPr>
              <a:t>、列</a:t>
            </a:r>
            <a:r>
              <a:rPr lang="zh-TW" sz="1500" b="1" dirty="0" smtClean="0">
                <a:solidFill>
                  <a:srgbClr val="605E5B"/>
                </a:solidFill>
              </a:rPr>
              <a:t>冊</a:t>
            </a:r>
            <a:r>
              <a:rPr lang="zh-TW" altLang="en-US" sz="1500" b="1" dirty="0" smtClean="0">
                <a:solidFill>
                  <a:srgbClr val="605E5B"/>
                </a:solidFill>
              </a:rPr>
              <a:t>考古</a:t>
            </a:r>
            <a:r>
              <a:rPr lang="zh-TW" sz="1500" b="1" dirty="0" smtClean="0">
                <a:solidFill>
                  <a:srgbClr val="605E5B"/>
                </a:solidFill>
              </a:rPr>
              <a:t>遺址</a:t>
            </a:r>
            <a:r>
              <a:rPr lang="zh-TW" sz="1500" b="1" dirty="0">
                <a:solidFill>
                  <a:srgbClr val="605E5B"/>
                </a:solidFill>
              </a:rPr>
              <a:t>、</a:t>
            </a:r>
            <a:r>
              <a:rPr lang="zh-TW" sz="1500" b="1" dirty="0" smtClean="0">
                <a:solidFill>
                  <a:srgbClr val="605E5B"/>
                </a:solidFill>
              </a:rPr>
              <a:t>指定</a:t>
            </a:r>
            <a:r>
              <a:rPr lang="zh-TW" altLang="en-US" sz="1500" b="1" dirty="0" smtClean="0">
                <a:solidFill>
                  <a:srgbClr val="605E5B"/>
                </a:solidFill>
              </a:rPr>
              <a:t>考古</a:t>
            </a:r>
            <a:r>
              <a:rPr lang="zh-TW" sz="1500" b="1" dirty="0" smtClean="0">
                <a:solidFill>
                  <a:srgbClr val="605E5B"/>
                </a:solidFill>
              </a:rPr>
              <a:t>遺址</a:t>
            </a:r>
            <a:r>
              <a:rPr lang="en-US" altLang="zh-TW" sz="1500" b="1" dirty="0" smtClean="0">
                <a:solidFill>
                  <a:srgbClr val="605E5B"/>
                </a:solidFill>
              </a:rPr>
              <a:t/>
            </a:r>
            <a:br>
              <a:rPr lang="en-US" altLang="zh-TW" sz="1500" b="1" dirty="0" smtClean="0">
                <a:solidFill>
                  <a:srgbClr val="605E5B"/>
                </a:solidFill>
              </a:rPr>
            </a:br>
            <a:r>
              <a:rPr lang="zh-TW" altLang="en-US" sz="1500" b="1" dirty="0" smtClean="0">
                <a:solidFill>
                  <a:srgbClr val="605E5B"/>
                </a:solidFill>
              </a:rPr>
              <a:t>後面兩種屬於法定的文化資產</a:t>
            </a:r>
            <a:endParaRPr sz="1500" b="1" i="0" u="none" strike="noStrike" cap="none" dirty="0">
              <a:solidFill>
                <a:srgbClr val="605E5B"/>
              </a:solidFill>
            </a:endParaRPr>
          </a:p>
        </p:txBody>
      </p:sp>
      <p:sp>
        <p:nvSpPr>
          <p:cNvPr id="29" name="Google Shape;1243;p129"/>
          <p:cNvSpPr/>
          <p:nvPr/>
        </p:nvSpPr>
        <p:spPr>
          <a:xfrm>
            <a:off x="5790830" y="2282850"/>
            <a:ext cx="674640" cy="1407900"/>
          </a:xfrm>
          <a:prstGeom prst="roundRect">
            <a:avLst>
              <a:gd name="adj" fmla="val 16667"/>
            </a:avLst>
          </a:prstGeom>
          <a:solidFill>
            <a:srgbClr val="EEFF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500" b="1" dirty="0" smtClean="0">
                <a:solidFill>
                  <a:srgbClr val="605E5B"/>
                </a:solidFill>
              </a:rPr>
              <a:t>監管保護避免遭受破壞</a:t>
            </a:r>
            <a:endParaRPr sz="1500" b="1" i="0" u="none" strike="noStrike" cap="none" dirty="0">
              <a:solidFill>
                <a:srgbClr val="605E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Blihun</a:t>
            </a:r>
            <a:r>
              <a:rPr lang="zh-TW" altLang="en-US" dirty="0"/>
              <a:t>漢</a:t>
            </a:r>
            <a:r>
              <a:rPr lang="zh-TW" altLang="en-US" dirty="0" smtClean="0"/>
              <a:t>本考古遺址</a:t>
            </a:r>
            <a:r>
              <a:rPr lang="zh-TW" altLang="en-US" dirty="0"/>
              <a:t>指定</a:t>
            </a:r>
            <a:r>
              <a:rPr lang="zh-TW" altLang="en-US" dirty="0" smtClean="0"/>
              <a:t>過程｜</a:t>
            </a:r>
            <a:r>
              <a:rPr lang="zh-TW" altLang="en-US" dirty="0"/>
              <a:t>帶入個案時間</a:t>
            </a:r>
            <a:r>
              <a:rPr lang="zh-TW" altLang="en-US" dirty="0" smtClean="0"/>
              <a:t>軸與程序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36</a:t>
            </a:fld>
            <a:endParaRPr lang="zh-TW" altLang="en-US"/>
          </a:p>
        </p:txBody>
      </p:sp>
      <p:sp>
        <p:nvSpPr>
          <p:cNvPr id="8" name="Google Shape;1258;p130"/>
          <p:cNvSpPr txBox="1">
            <a:spLocks noGrp="1"/>
          </p:cNvSpPr>
          <p:nvPr>
            <p:ph type="body" idx="1"/>
          </p:nvPr>
        </p:nvSpPr>
        <p:spPr>
          <a:xfrm>
            <a:off x="206224" y="1152925"/>
            <a:ext cx="5755664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lvl="0" indent="-330200">
              <a:spcBef>
                <a:spcPts val="0"/>
              </a:spcBef>
              <a:buSzPts val="1600"/>
              <a:buChar char="●"/>
            </a:pPr>
            <a:r>
              <a:rPr lang="zh-TW" altLang="en-US" sz="1600" dirty="0" smtClean="0"/>
              <a:t>依</a:t>
            </a:r>
            <a:r>
              <a:rPr lang="en-US" altLang="zh-TW" sz="1600" dirty="0" smtClean="0"/>
              <a:t>《</a:t>
            </a:r>
            <a:r>
              <a:rPr lang="zh-TW" altLang="en-US" sz="1600" dirty="0" smtClean="0"/>
              <a:t>文</a:t>
            </a:r>
            <a:r>
              <a:rPr lang="zh-TW" altLang="en-US" sz="1600" dirty="0"/>
              <a:t>資</a:t>
            </a:r>
            <a:r>
              <a:rPr lang="zh-TW" altLang="en-US" sz="1600" dirty="0" smtClean="0"/>
              <a:t>法</a:t>
            </a:r>
            <a:r>
              <a:rPr lang="en-US" altLang="zh-TW" sz="1600" dirty="0" smtClean="0"/>
              <a:t>》</a:t>
            </a:r>
            <a:r>
              <a:rPr lang="zh-TW" altLang="en-US" sz="1600" dirty="0" smtClean="0"/>
              <a:t>第</a:t>
            </a:r>
            <a:r>
              <a:rPr lang="en-US" altLang="zh-TW" sz="1600" dirty="0"/>
              <a:t>57</a:t>
            </a:r>
            <a:r>
              <a:rPr lang="zh-TW" altLang="en-US" sz="1600" dirty="0"/>
              <a:t>條第</a:t>
            </a:r>
            <a:r>
              <a:rPr lang="en-US" altLang="zh-TW" sz="1600" dirty="0"/>
              <a:t>2</a:t>
            </a:r>
            <a:r>
              <a:rPr lang="zh-TW" altLang="en-US" sz="1600" dirty="0" smtClean="0"/>
              <a:t>項發現疑似</a:t>
            </a:r>
            <a:r>
              <a:rPr lang="zh-TW" altLang="en-US" sz="1600" dirty="0"/>
              <a:t>考古</a:t>
            </a:r>
            <a:r>
              <a:rPr lang="zh-TW" altLang="en-US" sz="1600" dirty="0" smtClean="0"/>
              <a:t>遺址</a:t>
            </a:r>
            <a:r>
              <a:rPr lang="zh-TW" altLang="en-US" sz="1600" dirty="0"/>
              <a:t>通知主管機關</a:t>
            </a:r>
            <a:endParaRPr lang="en-US" sz="1600" dirty="0"/>
          </a:p>
          <a:p>
            <a:pPr lvl="0" indent="-330200">
              <a:spcBef>
                <a:spcPts val="0"/>
              </a:spcBef>
              <a:buSzPts val="1600"/>
              <a:buChar char="●"/>
            </a:pPr>
            <a:r>
              <a:rPr lang="en-US" sz="1600" dirty="0" smtClean="0"/>
              <a:t>2012-2015</a:t>
            </a:r>
            <a:r>
              <a:rPr lang="zh-TW" altLang="en-US" sz="1600" dirty="0" smtClean="0"/>
              <a:t>年</a:t>
            </a:r>
            <a:r>
              <a:rPr lang="en-US" altLang="zh-TW" sz="1600" dirty="0" smtClean="0"/>
              <a:t>/11</a:t>
            </a:r>
            <a:r>
              <a:rPr lang="zh-TW" altLang="en-US" sz="1600" dirty="0" smtClean="0"/>
              <a:t>月 </a:t>
            </a:r>
            <a:r>
              <a:rPr lang="en-US" altLang="zh-TW" sz="1600" dirty="0"/>
              <a:t/>
            </a:r>
            <a:br>
              <a:rPr lang="en-US" altLang="zh-TW" sz="1600" dirty="0"/>
            </a:br>
            <a:r>
              <a:rPr lang="en-US" altLang="zh-TW" sz="1600" dirty="0" err="1" smtClean="0"/>
              <a:t>Blihun</a:t>
            </a:r>
            <a:r>
              <a:rPr lang="zh-TW" altLang="en-US" sz="1600" dirty="0"/>
              <a:t>漢本考古</a:t>
            </a:r>
            <a:r>
              <a:rPr lang="zh-TW" altLang="en-US" sz="1600" dirty="0" smtClean="0"/>
              <a:t>遺址在搶救發掘決議</a:t>
            </a:r>
            <a:r>
              <a:rPr lang="zh-TW" altLang="en-US" sz="1600" dirty="0"/>
              <a:t>架構</a:t>
            </a:r>
            <a:r>
              <a:rPr lang="zh-TW" altLang="en-US" sz="1600" dirty="0" smtClean="0"/>
              <a:t>下發掘</a:t>
            </a:r>
            <a:endParaRPr lang="en-US" altLang="zh-TW" sz="1600" dirty="0" smtClean="0"/>
          </a:p>
        </p:txBody>
      </p:sp>
      <p:sp>
        <p:nvSpPr>
          <p:cNvPr id="9" name="Google Shape;1260;p130"/>
          <p:cNvSpPr/>
          <p:nvPr/>
        </p:nvSpPr>
        <p:spPr>
          <a:xfrm>
            <a:off x="152140" y="3364253"/>
            <a:ext cx="1035900" cy="602700"/>
          </a:xfrm>
          <a:prstGeom prst="roundRect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發現疑似</a:t>
            </a:r>
            <a:br>
              <a:rPr lang="zh-TW" sz="1400" b="0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考古遺址</a:t>
            </a:r>
            <a:endParaRPr sz="1400" b="0" i="0" u="none" strike="noStrike" cap="none" dirty="0">
              <a:solidFill>
                <a:srgbClr val="7253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255;p130"/>
          <p:cNvSpPr/>
          <p:nvPr/>
        </p:nvSpPr>
        <p:spPr>
          <a:xfrm>
            <a:off x="1375483" y="3364253"/>
            <a:ext cx="1145100" cy="602700"/>
          </a:xfrm>
          <a:prstGeom prst="roundRect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通知所在地主管機關</a:t>
            </a:r>
            <a:endParaRPr sz="1400" b="0" i="0" u="none" strike="noStrike" cap="none" dirty="0">
              <a:solidFill>
                <a:srgbClr val="7253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62;p130"/>
          <p:cNvSpPr/>
          <p:nvPr/>
        </p:nvSpPr>
        <p:spPr>
          <a:xfrm>
            <a:off x="2780982" y="3236181"/>
            <a:ext cx="1873806" cy="864600"/>
          </a:xfrm>
          <a:prstGeom prst="roundRect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r>
              <a:rPr lang="zh-TW" altLang="en-US" dirty="0">
                <a:solidFill>
                  <a:srgbClr val="72533A"/>
                </a:solidFill>
              </a:rPr>
              <a:t>委託考古學者專家現地勘查、評估及審議「採取相關措施」</a:t>
            </a:r>
          </a:p>
        </p:txBody>
      </p:sp>
      <p:cxnSp>
        <p:nvCxnSpPr>
          <p:cNvPr id="15" name="Google Shape;1265;p130"/>
          <p:cNvCxnSpPr>
            <a:stCxn id="9" idx="3"/>
            <a:endCxn id="10" idx="1"/>
          </p:cNvCxnSpPr>
          <p:nvPr/>
        </p:nvCxnSpPr>
        <p:spPr>
          <a:xfrm>
            <a:off x="1188040" y="3665603"/>
            <a:ext cx="1875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266;p130"/>
          <p:cNvCxnSpPr>
            <a:stCxn id="10" idx="3"/>
            <a:endCxn id="12" idx="1"/>
          </p:cNvCxnSpPr>
          <p:nvPr/>
        </p:nvCxnSpPr>
        <p:spPr>
          <a:xfrm>
            <a:off x="2520583" y="3665603"/>
            <a:ext cx="260399" cy="287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267;p130"/>
          <p:cNvCxnSpPr>
            <a:stCxn id="12" idx="3"/>
            <a:endCxn id="20" idx="1"/>
          </p:cNvCxnSpPr>
          <p:nvPr/>
        </p:nvCxnSpPr>
        <p:spPr>
          <a:xfrm flipV="1">
            <a:off x="4654788" y="3578400"/>
            <a:ext cx="260399" cy="9008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269;p130"/>
          <p:cNvSpPr/>
          <p:nvPr/>
        </p:nvSpPr>
        <p:spPr>
          <a:xfrm>
            <a:off x="4458548" y="2144875"/>
            <a:ext cx="3680063" cy="573746"/>
          </a:xfrm>
          <a:prstGeom prst="snip2DiagRect">
            <a:avLst>
              <a:gd name="adj1" fmla="val 2206"/>
              <a:gd name="adj2" fmla="val 16667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現行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法賦予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主管機關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高度</a:t>
            </a:r>
            <a:r>
              <a:rPr lang="zh-TW" altLang="en-US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彈性衡量</a:t>
            </a:r>
            <a:endParaRPr lang="en-US" altLang="zh-TW" sz="1400" b="1" i="0" u="none" strike="noStrike" cap="none" dirty="0" smtClean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</a:t>
            </a:r>
            <a:r>
              <a:rPr lang="zh-TW" altLang="en-US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</a:t>
            </a:r>
            <a:r>
              <a:rPr lang="zh-TW" altLang="en-US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考古遺址列冊及指定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程序</a:t>
            </a:r>
            <a:r>
              <a:rPr lang="zh-TW" altLang="en-US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權限</a:t>
            </a:r>
            <a:r>
              <a:rPr lang="en-US" alt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270;p130"/>
          <p:cNvSpPr/>
          <p:nvPr/>
        </p:nvSpPr>
        <p:spPr>
          <a:xfrm>
            <a:off x="4915187" y="3154950"/>
            <a:ext cx="2810417" cy="846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不列冊</a:t>
            </a:r>
            <a:b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經主管機關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召開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考古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遺址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審議會決議，得以變更工程設計、搶救發掘或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其他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措施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處理後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開發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272;p130"/>
          <p:cNvSpPr/>
          <p:nvPr/>
        </p:nvSpPr>
        <p:spPr>
          <a:xfrm>
            <a:off x="1119601" y="3684923"/>
            <a:ext cx="338100" cy="20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822D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273;p130"/>
          <p:cNvSpPr/>
          <p:nvPr/>
        </p:nvSpPr>
        <p:spPr>
          <a:xfrm>
            <a:off x="2458683" y="3689587"/>
            <a:ext cx="338100" cy="20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822D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Google Shape;1275;p130"/>
          <p:cNvGrpSpPr/>
          <p:nvPr/>
        </p:nvGrpSpPr>
        <p:grpSpPr>
          <a:xfrm>
            <a:off x="7371423" y="2589530"/>
            <a:ext cx="1580908" cy="1479760"/>
            <a:chOff x="7045139" y="1994967"/>
            <a:chExt cx="1312386" cy="1228418"/>
          </a:xfrm>
        </p:grpSpPr>
        <p:pic>
          <p:nvPicPr>
            <p:cNvPr id="27" name="Google Shape;1276;p130" descr="盾を持つ人のイラスト（女性）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045139" y="1994967"/>
              <a:ext cx="863813" cy="863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277;p130" descr="盾を持つ人のイラスト（男性）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37015" y="2402875"/>
              <a:ext cx="820510" cy="8205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1282;p130"/>
          <p:cNvSpPr txBox="1"/>
          <p:nvPr/>
        </p:nvSpPr>
        <p:spPr>
          <a:xfrm>
            <a:off x="467883" y="4047143"/>
            <a:ext cx="19908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72533A"/>
                </a:solidFill>
                <a:latin typeface="Cousine"/>
                <a:ea typeface="Cousine"/>
                <a:cs typeface="Cousine"/>
                <a:sym typeface="Cousine"/>
              </a:rPr>
              <a:t>文資</a:t>
            </a:r>
            <a:r>
              <a:rPr lang="zh-TW" b="1" dirty="0" smtClean="0">
                <a:solidFill>
                  <a:srgbClr val="72533A"/>
                </a:solidFill>
                <a:latin typeface="Cousine"/>
                <a:ea typeface="Cousine"/>
                <a:cs typeface="Cousine"/>
                <a:sym typeface="Cousine"/>
              </a:rPr>
              <a:t>法</a:t>
            </a:r>
            <a:r>
              <a:rPr lang="zh-TW" altLang="en-US" b="1" dirty="0" smtClean="0">
                <a:solidFill>
                  <a:srgbClr val="72533A"/>
                </a:solidFill>
                <a:latin typeface="Cousine"/>
                <a:ea typeface="Cousine"/>
                <a:cs typeface="Cousine"/>
                <a:sym typeface="Cousine"/>
              </a:rPr>
              <a:t> 第</a:t>
            </a:r>
            <a:r>
              <a:rPr lang="zh-TW" b="1" dirty="0" smtClean="0">
                <a:solidFill>
                  <a:srgbClr val="72533A"/>
                </a:solidFill>
                <a:latin typeface="Cousine"/>
                <a:ea typeface="Cousine"/>
                <a:cs typeface="Cousine"/>
                <a:sym typeface="Cousine"/>
              </a:rPr>
              <a:t>57</a:t>
            </a:r>
            <a:r>
              <a:rPr lang="zh-TW" b="1" dirty="0">
                <a:solidFill>
                  <a:srgbClr val="72533A"/>
                </a:solidFill>
                <a:latin typeface="Cousine"/>
                <a:ea typeface="Cousine"/>
                <a:cs typeface="Cousine"/>
                <a:sym typeface="Cousine"/>
              </a:rPr>
              <a:t>條</a:t>
            </a:r>
            <a:r>
              <a:rPr lang="zh-TW" b="1" dirty="0" smtClean="0">
                <a:solidFill>
                  <a:srgbClr val="72533A"/>
                </a:solidFill>
                <a:latin typeface="Cousine"/>
                <a:ea typeface="Cousine"/>
                <a:cs typeface="Cousine"/>
                <a:sym typeface="Cousine"/>
              </a:rPr>
              <a:t>第2項</a:t>
            </a:r>
            <a:endParaRPr lang="en-US" altLang="zh-TW" b="1" dirty="0" smtClean="0">
              <a:solidFill>
                <a:srgbClr val="72533A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rgbClr val="72533A"/>
                </a:solidFill>
                <a:latin typeface="Cousine"/>
                <a:ea typeface="Cousine"/>
                <a:cs typeface="Cousine"/>
                <a:sym typeface="Cousine"/>
              </a:rPr>
              <a:t>發現疑似考古遺址停工、通報主管機關</a:t>
            </a:r>
            <a:endParaRPr lang="en-US" altLang="zh-TW" b="1" dirty="0" smtClean="0">
              <a:solidFill>
                <a:srgbClr val="72533A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72533A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37" name="Google Shape;1269;p130"/>
          <p:cNvSpPr/>
          <p:nvPr/>
        </p:nvSpPr>
        <p:spPr>
          <a:xfrm>
            <a:off x="206225" y="2095819"/>
            <a:ext cx="3090627" cy="1024888"/>
          </a:xfrm>
          <a:prstGeom prst="snip2DiagRect">
            <a:avLst>
              <a:gd name="adj1" fmla="val 2206"/>
              <a:gd name="adj2" fmla="val 16667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400"/>
            </a:pPr>
            <a:r>
              <a:rPr lang="zh-TW" altLang="en-US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原則上</a:t>
            </a:r>
            <a:r>
              <a:rPr lang="zh-TW" altLang="en-US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，工程基地若涉及列冊考古遺址，將避開考古</a:t>
            </a:r>
            <a:r>
              <a:rPr lang="zh-TW" altLang="en-US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遺址</a:t>
            </a:r>
            <a:r>
              <a:rPr lang="zh-TW" altLang="en-US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所在</a:t>
            </a:r>
            <a:r>
              <a:rPr lang="zh-TW" altLang="en-US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區域。</a:t>
            </a:r>
            <a:r>
              <a:rPr lang="en-US" altLang="zh-TW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然</a:t>
            </a:r>
            <a:r>
              <a:rPr lang="en-US" altLang="zh-TW" b="1" dirty="0" err="1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Blihun</a:t>
            </a:r>
            <a:r>
              <a:rPr lang="zh-TW" altLang="en-US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漢本考古遺址案</a:t>
            </a:r>
            <a:r>
              <a:rPr lang="zh-TW" altLang="en-US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所在</a:t>
            </a:r>
            <a:r>
              <a:rPr lang="zh-TW" altLang="en-US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區域</a:t>
            </a:r>
            <a:endParaRPr lang="en-US" altLang="zh-TW" b="1" dirty="0" smtClean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buSzPts val="1400"/>
            </a:pPr>
            <a:r>
              <a:rPr lang="zh-TW" altLang="en-US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</a:t>
            </a:r>
            <a:r>
              <a:rPr lang="zh-TW" altLang="en-US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調查未發現疑似考古</a:t>
            </a:r>
            <a:r>
              <a:rPr lang="zh-TW" altLang="en-US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遺址</a:t>
            </a:r>
            <a:endParaRPr b="0" i="0" u="none" strike="noStrike" cap="none"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44" name="Google Shape;1281;p130"/>
          <p:cNvSpPr/>
          <p:nvPr/>
        </p:nvSpPr>
        <p:spPr>
          <a:xfrm>
            <a:off x="5545925" y="4100781"/>
            <a:ext cx="1505310" cy="840551"/>
          </a:xfrm>
          <a:prstGeom prst="rect">
            <a:avLst/>
          </a:prstGeom>
          <a:solidFill>
            <a:srgbClr val="72533A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b="1" dirty="0" smtClean="0">
                <a:solidFill>
                  <a:srgbClr val="B18867"/>
                </a:solidFill>
              </a:rPr>
              <a:t>B</a:t>
            </a:r>
            <a:r>
              <a:rPr lang="zh-TW" b="1" dirty="0">
                <a:solidFill>
                  <a:srgbClr val="B18867"/>
                </a:solidFill>
              </a:rPr>
              <a:t>lihun</a:t>
            </a:r>
            <a:r>
              <a:rPr lang="zh-TW" b="1" dirty="0">
                <a:solidFill>
                  <a:srgbClr val="B18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案</a:t>
            </a:r>
            <a:endParaRPr b="1" dirty="0">
              <a:solidFill>
                <a:srgbClr val="B1886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b="1" dirty="0">
                <a:solidFill>
                  <a:srgbClr val="B18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決議</a:t>
            </a:r>
            <a:r>
              <a:rPr lang="zh-TW" b="1" i="0" u="none" strike="noStrike" cap="none" dirty="0" smtClean="0">
                <a:solidFill>
                  <a:srgbClr val="B18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搶救發掘</a:t>
            </a:r>
            <a:endParaRPr lang="en-US" altLang="zh-TW" b="1" i="0" u="none" strike="noStrike" cap="none" dirty="0" smtClean="0">
              <a:solidFill>
                <a:srgbClr val="B1886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100" b="1" dirty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文資</a:t>
            </a:r>
            <a:r>
              <a:rPr lang="zh-TW" altLang="en-US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法施行細則</a:t>
            </a:r>
            <a:r>
              <a:rPr lang="en-US" altLang="zh-TW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/>
            </a:r>
            <a:br>
              <a:rPr lang="en-US" altLang="zh-TW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</a:br>
            <a:r>
              <a:rPr lang="zh-TW" altLang="en-US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第</a:t>
            </a:r>
            <a:r>
              <a:rPr lang="en-US" altLang="zh-TW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27</a:t>
            </a:r>
            <a:r>
              <a:rPr lang="zh-TW" altLang="en-US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條第</a:t>
            </a:r>
            <a:r>
              <a:rPr lang="en-US" altLang="zh-TW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1</a:t>
            </a:r>
            <a:r>
              <a:rPr lang="zh-TW" altLang="en-US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項第</a:t>
            </a:r>
            <a:r>
              <a:rPr lang="en-US" altLang="zh-TW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3</a:t>
            </a:r>
            <a:r>
              <a:rPr lang="zh-TW" altLang="en-US" sz="1100" b="1" dirty="0" smtClean="0">
                <a:solidFill>
                  <a:srgbClr val="B18867"/>
                </a:solidFill>
                <a:latin typeface="Microsoft JhengHei"/>
                <a:ea typeface="Microsoft JhengHei"/>
                <a:sym typeface="Microsoft JhengHei"/>
              </a:rPr>
              <a:t>款</a:t>
            </a:r>
            <a:endParaRPr sz="1100" b="1" i="0" u="none" strike="noStrike" cap="none" dirty="0">
              <a:solidFill>
                <a:srgbClr val="B18867"/>
              </a:solidFill>
            </a:endParaRPr>
          </a:p>
        </p:txBody>
      </p:sp>
      <p:sp>
        <p:nvSpPr>
          <p:cNvPr id="25" name="Google Shape;1274;p130"/>
          <p:cNvSpPr/>
          <p:nvPr/>
        </p:nvSpPr>
        <p:spPr>
          <a:xfrm rot="20507773">
            <a:off x="4605524" y="3665948"/>
            <a:ext cx="380991" cy="198655"/>
          </a:xfrm>
          <a:prstGeom prst="rightArrow">
            <a:avLst>
              <a:gd name="adj1" fmla="val 50000"/>
              <a:gd name="adj2" fmla="val 73615"/>
            </a:avLst>
          </a:prstGeom>
          <a:solidFill>
            <a:srgbClr val="FF822D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1103;p114" descr="ノリノリのAIのキャラクタ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814086">
            <a:off x="8228859" y="109435"/>
            <a:ext cx="1280512" cy="128051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矩形圖說文字 52"/>
          <p:cNvSpPr/>
          <p:nvPr/>
        </p:nvSpPr>
        <p:spPr>
          <a:xfrm>
            <a:off x="7485888" y="1346780"/>
            <a:ext cx="1498369" cy="358890"/>
          </a:xfrm>
          <a:prstGeom prst="wedgeRectCallout">
            <a:avLst>
              <a:gd name="adj1" fmla="val 26042"/>
              <a:gd name="adj2" fmla="val -75397"/>
            </a:avLst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</a:t>
            </a:r>
            <a:r>
              <a:rPr lang="zh-TW" altLang="en-US" sz="1600" dirty="0" smtClean="0">
                <a:solidFill>
                  <a:srgbClr val="7253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歷史之盾</a:t>
            </a:r>
            <a:endParaRPr lang="zh-TW" altLang="en-US" sz="1600" dirty="0">
              <a:solidFill>
                <a:srgbClr val="72533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348104" y="4066414"/>
            <a:ext cx="1773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en-US" altLang="zh-TW" sz="1200" b="1" dirty="0">
                <a:solidFill>
                  <a:srgbClr val="72533A"/>
                </a:solidFill>
              </a:rPr>
              <a:t>2015</a:t>
            </a:r>
            <a:r>
              <a:rPr lang="zh-TW" altLang="en-US" sz="1200" b="1" dirty="0">
                <a:solidFill>
                  <a:srgbClr val="72533A"/>
                </a:solidFill>
              </a:rPr>
              <a:t>年</a:t>
            </a:r>
            <a:r>
              <a:rPr lang="en-US" altLang="zh-TW" sz="1200" b="1" dirty="0">
                <a:solidFill>
                  <a:srgbClr val="72533A"/>
                </a:solidFill>
              </a:rPr>
              <a:t>12</a:t>
            </a:r>
            <a:r>
              <a:rPr lang="zh-TW" altLang="en-US" sz="1200" b="1" dirty="0">
                <a:solidFill>
                  <a:srgbClr val="72533A"/>
                </a:solidFill>
              </a:rPr>
              <a:t>月</a:t>
            </a:r>
          </a:p>
          <a:p>
            <a:pPr lvl="0" algn="ctr">
              <a:buSzPts val="1400"/>
            </a:pPr>
            <a:r>
              <a:rPr lang="zh-TW" altLang="en-US" sz="1200" b="1" dirty="0">
                <a:solidFill>
                  <a:srgbClr val="72533A"/>
                </a:solidFill>
              </a:rPr>
              <a:t>考古家提報</a:t>
            </a:r>
            <a:r>
              <a:rPr lang="en-US" altLang="zh-TW" sz="1200" b="1" dirty="0">
                <a:solidFill>
                  <a:srgbClr val="72533A"/>
                </a:solidFill>
              </a:rPr>
              <a:t>&amp;</a:t>
            </a:r>
            <a:r>
              <a:rPr lang="zh-TW" altLang="en-US" sz="1200" b="1" dirty="0">
                <a:solidFill>
                  <a:srgbClr val="72533A"/>
                </a:solidFill>
              </a:rPr>
              <a:t>民團聲援</a:t>
            </a:r>
          </a:p>
        </p:txBody>
      </p:sp>
    </p:spTree>
    <p:extLst>
      <p:ext uri="{BB962C8B-B14F-4D97-AF65-F5344CB8AC3E}">
        <p14:creationId xmlns:p14="http://schemas.microsoft.com/office/powerpoint/2010/main" val="12966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Blihun</a:t>
            </a:r>
            <a:r>
              <a:rPr lang="zh-TW" altLang="en-US" dirty="0"/>
              <a:t>漢本考古遺址指定過程｜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37</a:t>
            </a:fld>
            <a:endParaRPr lang="zh-TW" altLang="en-US"/>
          </a:p>
        </p:txBody>
      </p:sp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37</a:t>
            </a:fld>
            <a:endParaRPr lang="zh-TW" altLang="en-US"/>
          </a:p>
        </p:txBody>
      </p:sp>
      <p:sp>
        <p:nvSpPr>
          <p:cNvPr id="7" name="Google Shape;1256;p130"/>
          <p:cNvSpPr/>
          <p:nvPr/>
        </p:nvSpPr>
        <p:spPr>
          <a:xfrm>
            <a:off x="4275880" y="2111884"/>
            <a:ext cx="2798716" cy="2463916"/>
          </a:xfrm>
          <a:prstGeom prst="snip2DiagRect">
            <a:avLst>
              <a:gd name="adj1" fmla="val 2313"/>
              <a:gd name="adj2" fmla="val 16667"/>
            </a:avLst>
          </a:prstGeom>
          <a:solidFill>
            <a:srgbClr val="EFF6FB"/>
          </a:solidFill>
          <a:ln w="25400" cap="flat" cmpd="sng">
            <a:solidFill>
              <a:srgbClr val="EFF6F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258;p130"/>
          <p:cNvSpPr txBox="1">
            <a:spLocks/>
          </p:cNvSpPr>
          <p:nvPr/>
        </p:nvSpPr>
        <p:spPr>
          <a:xfrm>
            <a:off x="216450" y="1110177"/>
            <a:ext cx="7702727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▪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▫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lvl="0" indent="-330200">
              <a:spcBef>
                <a:spcPts val="0"/>
              </a:spcBef>
              <a:buSzPts val="1600"/>
              <a:buFont typeface="Cousine"/>
              <a:buChar char="●"/>
            </a:pPr>
            <a:r>
              <a:rPr lang="zh-TW" altLang="en-US" sz="1600" dirty="0"/>
              <a:t>依</a:t>
            </a:r>
            <a:r>
              <a:rPr lang="en-US" altLang="zh-TW" sz="1600" dirty="0"/>
              <a:t>《</a:t>
            </a:r>
            <a:r>
              <a:rPr lang="zh-TW" altLang="en-US" sz="1600" dirty="0"/>
              <a:t>文資法</a:t>
            </a:r>
            <a:r>
              <a:rPr lang="en-US" altLang="zh-TW" sz="1600" dirty="0"/>
              <a:t>》</a:t>
            </a:r>
            <a:r>
              <a:rPr lang="zh-TW" altLang="en-US" sz="1600" dirty="0" smtClean="0"/>
              <a:t>第</a:t>
            </a:r>
            <a:r>
              <a:rPr lang="en-US" altLang="zh-TW" sz="1600" dirty="0" smtClean="0"/>
              <a:t>43</a:t>
            </a:r>
            <a:r>
              <a:rPr lang="zh-TW" altLang="en-US" sz="1600" dirty="0" smtClean="0"/>
              <a:t>條第</a:t>
            </a:r>
            <a:r>
              <a:rPr lang="en-US" altLang="zh-TW" sz="1600" dirty="0" smtClean="0"/>
              <a:t>1</a:t>
            </a:r>
            <a:r>
              <a:rPr lang="zh-TW" altLang="en-US" sz="1600" dirty="0" smtClean="0"/>
              <a:t>項</a:t>
            </a:r>
            <a:r>
              <a:rPr lang="zh-TW" altLang="en-US" sz="1600" dirty="0"/>
              <a:t>提</a:t>
            </a:r>
            <a:r>
              <a:rPr lang="zh-TW" altLang="en-US" sz="1600" dirty="0" smtClean="0"/>
              <a:t>報</a:t>
            </a:r>
            <a:r>
              <a:rPr lang="zh-TW" altLang="en-US" sz="1600" dirty="0"/>
              <a:t>具考古遺址價值者之內容及範圍</a:t>
            </a:r>
            <a:endParaRPr lang="en-US" altLang="zh-TW" sz="1600" b="1" dirty="0" smtClean="0"/>
          </a:p>
          <a:p>
            <a:pPr indent="-330200">
              <a:spcBef>
                <a:spcPts val="0"/>
              </a:spcBef>
              <a:buSzPts val="1600"/>
              <a:buFont typeface="Cousine"/>
              <a:buChar char="●"/>
            </a:pPr>
            <a:r>
              <a:rPr lang="zh-TW" altLang="en-US" sz="1600" b="1" dirty="0" smtClean="0"/>
              <a:t>公眾參與討論</a:t>
            </a:r>
            <a:r>
              <a:rPr lang="zh-TW" altLang="en-US" sz="1600" dirty="0" smtClean="0"/>
              <a:t>可能影響考古遺址的評估與指定過程</a:t>
            </a:r>
            <a:endParaRPr lang="zh-TW" altLang="en-US" sz="1600" dirty="0"/>
          </a:p>
        </p:txBody>
      </p:sp>
      <p:sp>
        <p:nvSpPr>
          <p:cNvPr id="9" name="Google Shape;1260;p130"/>
          <p:cNvSpPr/>
          <p:nvPr/>
        </p:nvSpPr>
        <p:spPr>
          <a:xfrm>
            <a:off x="216450" y="3364253"/>
            <a:ext cx="971589" cy="602700"/>
          </a:xfrm>
          <a:prstGeom prst="roundRect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發現疑似</a:t>
            </a:r>
            <a:b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考古遺址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255;p130"/>
          <p:cNvSpPr/>
          <p:nvPr/>
        </p:nvSpPr>
        <p:spPr>
          <a:xfrm>
            <a:off x="1375483" y="3364253"/>
            <a:ext cx="1145100" cy="602700"/>
          </a:xfrm>
          <a:prstGeom prst="roundRect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通知所在地主管機關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261;p130"/>
          <p:cNvSpPr/>
          <p:nvPr/>
        </p:nvSpPr>
        <p:spPr>
          <a:xfrm>
            <a:off x="4586598" y="3348175"/>
            <a:ext cx="1915458" cy="653011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dirty="0">
                <a:solidFill>
                  <a:schemeClr val="lt1"/>
                </a:solidFill>
              </a:rPr>
              <a:t>經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現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勘並進行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內涵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、價值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與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範圍審查後，作成列冊追蹤之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決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議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62;p130"/>
          <p:cNvSpPr/>
          <p:nvPr/>
        </p:nvSpPr>
        <p:spPr>
          <a:xfrm>
            <a:off x="2780983" y="3236181"/>
            <a:ext cx="1535700" cy="864600"/>
          </a:xfrm>
          <a:prstGeom prst="roundRect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委託考古學者專家現地勘查、評估及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審議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「採取相關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措施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265;p130"/>
          <p:cNvCxnSpPr>
            <a:stCxn id="9" idx="3"/>
            <a:endCxn id="10" idx="1"/>
          </p:cNvCxnSpPr>
          <p:nvPr/>
        </p:nvCxnSpPr>
        <p:spPr>
          <a:xfrm>
            <a:off x="1188039" y="3665603"/>
            <a:ext cx="187444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266;p130"/>
          <p:cNvCxnSpPr>
            <a:stCxn id="10" idx="3"/>
            <a:endCxn id="12" idx="1"/>
          </p:cNvCxnSpPr>
          <p:nvPr/>
        </p:nvCxnSpPr>
        <p:spPr>
          <a:xfrm>
            <a:off x="2520583" y="3665603"/>
            <a:ext cx="260400" cy="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267;p130"/>
          <p:cNvCxnSpPr>
            <a:stCxn id="12" idx="3"/>
            <a:endCxn id="11" idx="1"/>
          </p:cNvCxnSpPr>
          <p:nvPr/>
        </p:nvCxnSpPr>
        <p:spPr>
          <a:xfrm>
            <a:off x="4316683" y="3668481"/>
            <a:ext cx="269915" cy="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268;p130"/>
          <p:cNvCxnSpPr>
            <a:stCxn id="11" idx="3"/>
            <a:endCxn id="13" idx="1"/>
          </p:cNvCxnSpPr>
          <p:nvPr/>
        </p:nvCxnSpPr>
        <p:spPr>
          <a:xfrm flipV="1">
            <a:off x="6502056" y="3663463"/>
            <a:ext cx="427877" cy="1121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269;p130"/>
          <p:cNvSpPr/>
          <p:nvPr/>
        </p:nvSpPr>
        <p:spPr>
          <a:xfrm>
            <a:off x="6801889" y="267446"/>
            <a:ext cx="2187217" cy="2006753"/>
          </a:xfrm>
          <a:prstGeom prst="snip2DiagRect">
            <a:avLst>
              <a:gd name="adj1" fmla="val 2206"/>
              <a:gd name="adj2" fmla="val 16667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400"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現行法賦予主管機關高度彈性</a:t>
            </a:r>
            <a:r>
              <a:rPr lang="zh-TW" altLang="en-US" b="1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衡量是否</a:t>
            </a:r>
            <a:r>
              <a:rPr lang="zh-TW" altLang="en-US" b="1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啟動考古遺址列冊及指定程序的權限</a:t>
            </a:r>
            <a:r>
              <a:rPr lang="en-US" altLang="zh-TW" b="1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….</a:t>
            </a:r>
            <a:endParaRPr lang="en-US" altLang="zh-TW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受「政策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」時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程、「民意」影響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270;p130"/>
          <p:cNvSpPr/>
          <p:nvPr/>
        </p:nvSpPr>
        <p:spPr>
          <a:xfrm>
            <a:off x="4572000" y="2402874"/>
            <a:ext cx="2623800" cy="846900"/>
          </a:xfrm>
          <a:prstGeom prst="roundRect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不列冊</a:t>
            </a:r>
            <a:b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經主管機關召開遺址審議會決議，得以變更工程設計、搶救發掘或其他處理方式後開發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271;p130"/>
          <p:cNvSpPr/>
          <p:nvPr/>
        </p:nvSpPr>
        <p:spPr>
          <a:xfrm>
            <a:off x="4572000" y="4081744"/>
            <a:ext cx="2106300" cy="50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列冊</a:t>
            </a:r>
            <a:r>
              <a:rPr lang="zh-TW" dirty="0">
                <a:solidFill>
                  <a:schemeClr val="lt1"/>
                </a:solidFill>
              </a:rPr>
              <a:t>追蹤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dirty="0">
                <a:solidFill>
                  <a:schemeClr val="lt1"/>
                </a:solidFill>
              </a:rPr>
              <a:t>但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未續為遺址指定審查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254;p130"/>
          <p:cNvSpPr/>
          <p:nvPr/>
        </p:nvSpPr>
        <p:spPr>
          <a:xfrm>
            <a:off x="57961" y="2636937"/>
            <a:ext cx="1150500" cy="6027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提報具考古遺址價值者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272;p130"/>
          <p:cNvSpPr/>
          <p:nvPr/>
        </p:nvSpPr>
        <p:spPr>
          <a:xfrm>
            <a:off x="1119601" y="3611771"/>
            <a:ext cx="338100" cy="20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2533A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273;p130"/>
          <p:cNvSpPr/>
          <p:nvPr/>
        </p:nvSpPr>
        <p:spPr>
          <a:xfrm>
            <a:off x="2470875" y="3598147"/>
            <a:ext cx="338100" cy="20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2533A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274;p130"/>
          <p:cNvSpPr/>
          <p:nvPr/>
        </p:nvSpPr>
        <p:spPr>
          <a:xfrm rot="-1697632">
            <a:off x="4215232" y="3107011"/>
            <a:ext cx="445652" cy="198655"/>
          </a:xfrm>
          <a:prstGeom prst="rightArrow">
            <a:avLst>
              <a:gd name="adj1" fmla="val 50000"/>
              <a:gd name="adj2" fmla="val 73615"/>
            </a:avLst>
          </a:prstGeom>
          <a:solidFill>
            <a:srgbClr val="72533A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278;p130"/>
          <p:cNvSpPr/>
          <p:nvPr/>
        </p:nvSpPr>
        <p:spPr>
          <a:xfrm rot="873306">
            <a:off x="1181392" y="3070060"/>
            <a:ext cx="1671236" cy="20956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639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279;p130"/>
          <p:cNvSpPr/>
          <p:nvPr/>
        </p:nvSpPr>
        <p:spPr>
          <a:xfrm>
            <a:off x="4238045" y="3613721"/>
            <a:ext cx="434400" cy="21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639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281;p130"/>
          <p:cNvSpPr/>
          <p:nvPr/>
        </p:nvSpPr>
        <p:spPr>
          <a:xfrm>
            <a:off x="2811373" y="4208046"/>
            <a:ext cx="1505310" cy="840551"/>
          </a:xfrm>
          <a:prstGeom prst="rect">
            <a:avLst/>
          </a:prstGeom>
          <a:solidFill>
            <a:srgbClr val="CBC6C2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b="1" dirty="0">
                <a:solidFill>
                  <a:schemeClr val="dk1"/>
                </a:solidFill>
              </a:rPr>
              <a:t>Blihun</a:t>
            </a:r>
            <a:r>
              <a:rPr lang="zh-TW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案</a:t>
            </a:r>
            <a:endParaRPr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</a:t>
            </a:r>
            <a:r>
              <a:rPr lang="zh-TW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搶救</a:t>
            </a:r>
            <a:r>
              <a:rPr lang="zh-TW" b="1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發掘</a:t>
            </a:r>
            <a:endParaRPr lang="en-US" altLang="zh-TW" b="1" i="0" u="none" strike="noStrike" cap="none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100" b="1" dirty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文資法行</a:t>
            </a:r>
            <a:r>
              <a:rPr lang="zh-TW" altLang="en-US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細則</a:t>
            </a:r>
            <a:r>
              <a:rPr lang="en-US" altLang="zh-TW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/>
            </a:r>
            <a:br>
              <a:rPr lang="en-US" altLang="zh-TW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</a:br>
            <a:r>
              <a:rPr lang="zh-TW" altLang="en-US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第</a:t>
            </a:r>
            <a:r>
              <a:rPr lang="en-US" altLang="zh-TW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27</a:t>
            </a:r>
            <a:r>
              <a:rPr lang="zh-TW" altLang="en-US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條第</a:t>
            </a:r>
            <a:r>
              <a:rPr lang="en-US" altLang="zh-TW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1</a:t>
            </a:r>
            <a:r>
              <a:rPr lang="zh-TW" altLang="en-US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項第</a:t>
            </a:r>
            <a:r>
              <a:rPr lang="en-US" altLang="zh-TW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3</a:t>
            </a:r>
            <a:r>
              <a:rPr lang="zh-TW" altLang="en-US" sz="1100" b="1" dirty="0" smtClean="0">
                <a:solidFill>
                  <a:schemeClr val="dk1"/>
                </a:solidFill>
                <a:latin typeface="Microsoft JhengHei"/>
                <a:ea typeface="Microsoft JhengHei"/>
                <a:sym typeface="Microsoft JhengHei"/>
              </a:rPr>
              <a:t>款</a:t>
            </a:r>
            <a:endParaRPr sz="1100" b="1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32" name="Google Shape;1282;p130"/>
          <p:cNvSpPr txBox="1"/>
          <p:nvPr/>
        </p:nvSpPr>
        <p:spPr>
          <a:xfrm>
            <a:off x="101450" y="3966950"/>
            <a:ext cx="19908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CBC6C2"/>
                </a:solidFill>
                <a:latin typeface="Cousine"/>
                <a:ea typeface="Cousine"/>
                <a:cs typeface="Cousine"/>
                <a:sym typeface="Cousine"/>
              </a:rPr>
              <a:t>文資法§57條第1、2項</a:t>
            </a:r>
            <a:endParaRPr b="1" dirty="0">
              <a:solidFill>
                <a:srgbClr val="CBC6C2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33" name="Google Shape;1283;p130"/>
          <p:cNvSpPr txBox="1"/>
          <p:nvPr/>
        </p:nvSpPr>
        <p:spPr>
          <a:xfrm>
            <a:off x="71993" y="2259478"/>
            <a:ext cx="19908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FF6600"/>
                </a:solidFill>
                <a:latin typeface="Cousine"/>
                <a:ea typeface="Cousine"/>
                <a:cs typeface="Cousine"/>
                <a:sym typeface="Cousine"/>
              </a:rPr>
              <a:t>文資法§43條第1項</a:t>
            </a:r>
            <a:endParaRPr b="1" dirty="0">
              <a:solidFill>
                <a:srgbClr val="FF6600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34" name="Google Shape;1284;p130"/>
          <p:cNvSpPr txBox="1"/>
          <p:nvPr/>
        </p:nvSpPr>
        <p:spPr>
          <a:xfrm>
            <a:off x="7089647" y="4133600"/>
            <a:ext cx="19908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rgbClr val="FF6600"/>
                </a:solidFill>
                <a:latin typeface="Cousine"/>
                <a:ea typeface="Cousine"/>
                <a:cs typeface="Cousine"/>
                <a:sym typeface="Cousine"/>
              </a:rPr>
              <a:t>文資法§43條第2項</a:t>
            </a:r>
            <a:endParaRPr b="1" dirty="0">
              <a:solidFill>
                <a:srgbClr val="FF6600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3" name="Google Shape;1264;p130"/>
          <p:cNvSpPr/>
          <p:nvPr/>
        </p:nvSpPr>
        <p:spPr>
          <a:xfrm>
            <a:off x="6929933" y="3182140"/>
            <a:ext cx="2165566" cy="96264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依據研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究調查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與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考古遺址重要性，進一步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提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請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審議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會指定為縣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（市）定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或國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定</a:t>
            </a:r>
            <a:r>
              <a:rPr lang="zh-TW" altLang="en-US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考古</a:t>
            </a:r>
            <a:r>
              <a:rPr lang="zh-TW" sz="14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遺址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Google Shape;1275;p130"/>
          <p:cNvGrpSpPr/>
          <p:nvPr/>
        </p:nvGrpSpPr>
        <p:grpSpPr>
          <a:xfrm>
            <a:off x="6949827" y="2052413"/>
            <a:ext cx="1312386" cy="1228418"/>
            <a:chOff x="7045139" y="1994967"/>
            <a:chExt cx="1312386" cy="1228418"/>
          </a:xfrm>
        </p:grpSpPr>
        <p:pic>
          <p:nvPicPr>
            <p:cNvPr id="26" name="Google Shape;1276;p130" descr="盾を持つ人のイラスト（女性）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045139" y="1994967"/>
              <a:ext cx="863813" cy="863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1277;p130" descr="盾を持つ人のイラスト（男性）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37015" y="2402875"/>
              <a:ext cx="820510" cy="8205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1280;p130"/>
          <p:cNvSpPr/>
          <p:nvPr/>
        </p:nvSpPr>
        <p:spPr>
          <a:xfrm>
            <a:off x="6501628" y="3610072"/>
            <a:ext cx="471951" cy="215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A6399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乘號 2"/>
          <p:cNvSpPr/>
          <p:nvPr/>
        </p:nvSpPr>
        <p:spPr>
          <a:xfrm>
            <a:off x="3078387" y="2713764"/>
            <a:ext cx="795880" cy="672076"/>
          </a:xfrm>
          <a:prstGeom prst="mathMultiply">
            <a:avLst>
              <a:gd name="adj1" fmla="val 12117"/>
            </a:avLst>
          </a:prstGeom>
          <a:solidFill>
            <a:srgbClr val="CBC6C2"/>
          </a:solidFill>
          <a:ln>
            <a:solidFill>
              <a:srgbClr val="CBC6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85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38</a:t>
            </a:fld>
            <a:endParaRPr lang="zh-TW" altLang="en-US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73850" y="358031"/>
            <a:ext cx="8229600" cy="413400"/>
          </a:xfrm>
        </p:spPr>
        <p:txBody>
          <a:bodyPr>
            <a:noAutofit/>
          </a:bodyPr>
          <a:lstStyle/>
          <a:p>
            <a:r>
              <a:rPr lang="zh-TW" altLang="en-US" sz="2200" dirty="0" smtClean="0"/>
              <a:t>但是</a:t>
            </a:r>
            <a:r>
              <a:rPr lang="en-US" altLang="zh-TW" sz="2200" dirty="0" smtClean="0"/>
              <a:t>……</a:t>
            </a:r>
            <a:r>
              <a:rPr lang="zh-TW" altLang="en-US" sz="2200" dirty="0" smtClean="0"/>
              <a:t>本案仍定調在「搶救發掘」</a:t>
            </a:r>
            <a:endParaRPr lang="zh-TW" altLang="en-US" sz="2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25" y="1431819"/>
            <a:ext cx="1603248" cy="2076429"/>
          </a:xfrm>
          <a:prstGeom prst="rect">
            <a:avLst/>
          </a:prstGeom>
        </p:spPr>
      </p:pic>
      <p:pic>
        <p:nvPicPr>
          <p:cNvPr id="6" name="Google Shape;1103;p114" descr="ノリノリのAIのキャラクター"/>
          <p:cNvPicPr preferRelativeResize="0"/>
          <p:nvPr/>
        </p:nvPicPr>
        <p:blipFill rotWithShape="1">
          <a:blip r:embed="rId3">
            <a:alphaModFix/>
          </a:blip>
          <a:srcRect l="12003" t="2928" r="19774" b="45183"/>
          <a:stretch/>
        </p:blipFill>
        <p:spPr>
          <a:xfrm>
            <a:off x="502919" y="4267200"/>
            <a:ext cx="1420369" cy="1080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圖說文字 6"/>
          <p:cNvSpPr/>
          <p:nvPr/>
        </p:nvSpPr>
        <p:spPr>
          <a:xfrm>
            <a:off x="1213103" y="3761232"/>
            <a:ext cx="609601" cy="505968"/>
          </a:xfrm>
          <a:prstGeom prst="wedgeRectCallout">
            <a:avLst>
              <a:gd name="adj1" fmla="val 4886"/>
              <a:gd name="adj2" fmla="val 77474"/>
            </a:avLst>
          </a:prstGeom>
          <a:solidFill>
            <a:srgbClr val="CBC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2800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1295;p132"/>
          <p:cNvSpPr txBox="1">
            <a:spLocks/>
          </p:cNvSpPr>
          <p:nvPr/>
        </p:nvSpPr>
        <p:spPr>
          <a:xfrm>
            <a:off x="2766132" y="771431"/>
            <a:ext cx="3173180" cy="417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r>
              <a:rPr lang="zh-TW" altLang="en-US" sz="1500" b="1" dirty="0" smtClean="0">
                <a:solidFill>
                  <a:srgbClr val="CBC6C2"/>
                </a:solidFill>
              </a:rPr>
              <a:t>邁向現地保存遺址｜漢本前線（更新國定漢本遺址</a:t>
            </a:r>
            <a:r>
              <a:rPr lang="en-US" altLang="zh-TW" sz="1500" b="1" dirty="0" smtClean="0">
                <a:solidFill>
                  <a:srgbClr val="CBC6C2"/>
                </a:solidFill>
              </a:rPr>
              <a:t>2017</a:t>
            </a:r>
            <a:r>
              <a:rPr lang="zh-TW" altLang="en-US" sz="1500" b="1" dirty="0" smtClean="0">
                <a:solidFill>
                  <a:srgbClr val="CBC6C2"/>
                </a:solidFill>
              </a:rPr>
              <a:t>年</a:t>
            </a:r>
            <a:r>
              <a:rPr lang="en-US" altLang="zh-TW" sz="1500" b="1" dirty="0" smtClean="0">
                <a:solidFill>
                  <a:srgbClr val="CBC6C2"/>
                </a:solidFill>
              </a:rPr>
              <a:t>2</a:t>
            </a:r>
            <a:r>
              <a:rPr lang="zh-TW" altLang="en-US" sz="1500" b="1" dirty="0" smtClean="0">
                <a:solidFill>
                  <a:srgbClr val="CBC6C2"/>
                </a:solidFill>
              </a:rPr>
              <a:t>月</a:t>
            </a:r>
            <a:r>
              <a:rPr lang="en-US" altLang="zh-TW" sz="1500" b="1" dirty="0" smtClean="0">
                <a:solidFill>
                  <a:srgbClr val="CBC6C2"/>
                </a:solidFill>
              </a:rPr>
              <a:t>9</a:t>
            </a:r>
            <a:r>
              <a:rPr lang="zh-TW" altLang="en-US" sz="1500" b="1" dirty="0" smtClean="0">
                <a:solidFill>
                  <a:srgbClr val="CBC6C2"/>
                </a:solidFill>
              </a:rPr>
              <a:t>日搶救發掘狀況 ）</a:t>
            </a:r>
            <a:r>
              <a:rPr lang="zh-TW" altLang="en-US" sz="1500" dirty="0" smtClean="0">
                <a:solidFill>
                  <a:srgbClr val="CBC6C2"/>
                </a:solidFill>
              </a:rPr>
              <a:t/>
            </a:r>
            <a:br>
              <a:rPr lang="zh-TW" altLang="en-US" sz="1500" dirty="0" smtClean="0">
                <a:solidFill>
                  <a:srgbClr val="CBC6C2"/>
                </a:solidFill>
              </a:rPr>
            </a:br>
            <a:r>
              <a:rPr lang="zh-TW" altLang="en-US" sz="1500" dirty="0" smtClean="0">
                <a:solidFill>
                  <a:srgbClr val="CBC6C2"/>
                </a:solidFill>
              </a:rPr>
              <a:t/>
            </a:r>
            <a:br>
              <a:rPr lang="zh-TW" altLang="en-US" sz="1500" dirty="0" smtClean="0">
                <a:solidFill>
                  <a:srgbClr val="CBC6C2"/>
                </a:solidFill>
              </a:rPr>
            </a:br>
            <a:r>
              <a:rPr lang="en-US" altLang="zh-TW" sz="1500" dirty="0" smtClean="0">
                <a:solidFill>
                  <a:srgbClr val="CBC6C2"/>
                </a:solidFill>
              </a:rPr>
              <a:t>《</a:t>
            </a:r>
            <a:r>
              <a:rPr lang="zh-TW" altLang="en-US" sz="1500" dirty="0" smtClean="0">
                <a:solidFill>
                  <a:srgbClr val="CBC6C2"/>
                </a:solidFill>
              </a:rPr>
              <a:t>文化資產保存法</a:t>
            </a:r>
            <a:r>
              <a:rPr lang="en-US" altLang="zh-TW" sz="1500" dirty="0" smtClean="0">
                <a:solidFill>
                  <a:srgbClr val="CBC6C2"/>
                </a:solidFill>
              </a:rPr>
              <a:t>》</a:t>
            </a:r>
            <a:r>
              <a:rPr lang="zh-TW" altLang="en-US" sz="1500" dirty="0" smtClean="0">
                <a:solidFill>
                  <a:srgbClr val="CBC6C2"/>
                </a:solidFill>
              </a:rPr>
              <a:t>第</a:t>
            </a:r>
            <a:r>
              <a:rPr lang="en-US" altLang="zh-TW" sz="1500" dirty="0" smtClean="0">
                <a:solidFill>
                  <a:srgbClr val="CBC6C2"/>
                </a:solidFill>
              </a:rPr>
              <a:t>51</a:t>
            </a:r>
            <a:r>
              <a:rPr lang="zh-TW" altLang="en-US" sz="1500" dirty="0" smtClean="0">
                <a:solidFill>
                  <a:srgbClr val="CBC6C2"/>
                </a:solidFill>
              </a:rPr>
              <a:t>條</a:t>
            </a:r>
            <a:r>
              <a:rPr lang="en-US" altLang="zh-TW" sz="1500" dirty="0" smtClean="0">
                <a:solidFill>
                  <a:srgbClr val="CBC6C2"/>
                </a:solidFill>
              </a:rPr>
              <a:t/>
            </a:r>
            <a:br>
              <a:rPr lang="en-US" altLang="zh-TW" sz="1500" dirty="0" smtClean="0">
                <a:solidFill>
                  <a:srgbClr val="CBC6C2"/>
                </a:solidFill>
              </a:rPr>
            </a:br>
            <a:r>
              <a:rPr lang="zh-TW" altLang="en-US" sz="1500" dirty="0" smtClean="0">
                <a:solidFill>
                  <a:srgbClr val="CBC6C2"/>
                </a:solidFill>
              </a:rPr>
              <a:t>（</a:t>
            </a:r>
            <a:r>
              <a:rPr lang="en-US" altLang="zh-TW" sz="1500" dirty="0" smtClean="0">
                <a:solidFill>
                  <a:srgbClr val="CBC6C2"/>
                </a:solidFill>
              </a:rPr>
              <a:t>2016</a:t>
            </a:r>
            <a:r>
              <a:rPr lang="zh-TW" altLang="en-US" sz="1500" dirty="0" smtClean="0">
                <a:solidFill>
                  <a:srgbClr val="CBC6C2"/>
                </a:solidFill>
              </a:rPr>
              <a:t>年新增）：</a:t>
            </a:r>
          </a:p>
          <a:p>
            <a:pPr>
              <a:buSzPts val="1400"/>
            </a:pPr>
            <a:endParaRPr lang="zh-TW" altLang="en-US" sz="1500" dirty="0" smtClean="0">
              <a:solidFill>
                <a:srgbClr val="CBC6C2"/>
              </a:solidFill>
            </a:endParaRPr>
          </a:p>
          <a:p>
            <a:pPr>
              <a:buSzPts val="1400"/>
            </a:pPr>
            <a:r>
              <a:rPr lang="zh-TW" altLang="en-US" sz="1500" dirty="0" smtClean="0">
                <a:solidFill>
                  <a:srgbClr val="CBC6C2"/>
                </a:solidFill>
              </a:rPr>
              <a:t>發掘完成之考古遺址，主管機關應促進其活用，並適度開放大眾參觀。考古遺址發掘之資格限制、條件、審查程序及其他應遵行事項之辦法，由 中央主管機關定之。</a:t>
            </a:r>
            <a:br>
              <a:rPr lang="zh-TW" altLang="en-US" sz="1500" dirty="0" smtClean="0">
                <a:solidFill>
                  <a:srgbClr val="CBC6C2"/>
                </a:solidFill>
              </a:rPr>
            </a:br>
            <a:r>
              <a:rPr lang="zh-TW" altLang="en-US" sz="1500" dirty="0" smtClean="0">
                <a:solidFill>
                  <a:srgbClr val="CBC6C2"/>
                </a:solidFill>
              </a:rPr>
              <a:t/>
            </a:r>
            <a:br>
              <a:rPr lang="zh-TW" altLang="en-US" sz="1500" dirty="0" smtClean="0">
                <a:solidFill>
                  <a:srgbClr val="CBC6C2"/>
                </a:solidFill>
              </a:rPr>
            </a:br>
            <a:r>
              <a:rPr lang="en-US" altLang="zh-TW" sz="1500" dirty="0" smtClean="0">
                <a:solidFill>
                  <a:srgbClr val="CBC6C2"/>
                </a:solidFill>
              </a:rPr>
              <a:t>2016/8</a:t>
            </a:r>
            <a:r>
              <a:rPr lang="zh-TW" altLang="en-US" sz="1500" dirty="0" smtClean="0">
                <a:solidFill>
                  <a:srgbClr val="CBC6C2"/>
                </a:solidFill>
              </a:rPr>
              <a:t>月</a:t>
            </a:r>
          </a:p>
          <a:p>
            <a:pPr>
              <a:buSzPts val="1400"/>
            </a:pPr>
            <a:r>
              <a:rPr lang="zh-TW" altLang="en-US" sz="1500" dirty="0" smtClean="0">
                <a:solidFill>
                  <a:srgbClr val="CBC6C2"/>
                </a:solidFill>
              </a:rPr>
              <a:t>民間團體漢本前線的林奎妙指出：「這是非常荒謬的！國定遺址在沒有管理計畫的前提下，被繼續挖掘、破壞現場。」</a:t>
            </a:r>
            <a:endParaRPr lang="zh-TW" altLang="en-US" sz="1500" dirty="0">
              <a:solidFill>
                <a:srgbClr val="CBC6C2"/>
              </a:solidFill>
            </a:endParaRPr>
          </a:p>
        </p:txBody>
      </p:sp>
      <p:pic>
        <p:nvPicPr>
          <p:cNvPr id="9" name="Google Shape;1297;p132"/>
          <p:cNvPicPr preferRelativeResize="0"/>
          <p:nvPr/>
        </p:nvPicPr>
        <p:blipFill rotWithShape="1">
          <a:blip r:embed="rId4">
            <a:alphaModFix/>
          </a:blip>
          <a:srcRect l="39638" t="16779" r="17578" b="6356"/>
          <a:stretch/>
        </p:blipFill>
        <p:spPr>
          <a:xfrm>
            <a:off x="6179972" y="1413200"/>
            <a:ext cx="2566836" cy="259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2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39</a:t>
            </a:fld>
            <a:endParaRPr lang="zh-TW" altLang="en-US"/>
          </a:p>
        </p:txBody>
      </p:sp>
      <p:sp>
        <p:nvSpPr>
          <p:cNvPr id="4" name="Google Shape;1302;p133"/>
          <p:cNvSpPr txBox="1">
            <a:spLocks/>
          </p:cNvSpPr>
          <p:nvPr/>
        </p:nvSpPr>
        <p:spPr>
          <a:xfrm>
            <a:off x="2679085" y="2785535"/>
            <a:ext cx="5970000" cy="213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buSzPts val="1400"/>
            </a:pPr>
            <a:r>
              <a:rPr lang="en-US" altLang="zh-TW" sz="2200" dirty="0" err="1" smtClean="0">
                <a:solidFill>
                  <a:schemeClr val="bg1"/>
                </a:solidFill>
              </a:rPr>
              <a:t>Blihun</a:t>
            </a:r>
            <a:r>
              <a:rPr lang="zh-TW" altLang="en-US" sz="2200" dirty="0" smtClean="0">
                <a:solidFill>
                  <a:schemeClr val="bg1"/>
                </a:solidFill>
              </a:rPr>
              <a:t>漢本考古遺址經指定為國定遺址、</a:t>
            </a:r>
          </a:p>
          <a:p>
            <a:pPr marL="139700">
              <a:buSzPts val="1400"/>
            </a:pPr>
            <a:r>
              <a:rPr lang="zh-TW" altLang="en-US" sz="2200" dirty="0" smtClean="0">
                <a:solidFill>
                  <a:schemeClr val="bg1"/>
                </a:solidFill>
              </a:rPr>
              <a:t>蘇花改</a:t>
            </a:r>
            <a:r>
              <a:rPr lang="en-US" altLang="zh-TW" sz="2200" dirty="0" smtClean="0">
                <a:solidFill>
                  <a:schemeClr val="bg1"/>
                </a:solidFill>
              </a:rPr>
              <a:t>B</a:t>
            </a:r>
            <a:r>
              <a:rPr lang="zh-TW" altLang="en-US" sz="2200" dirty="0" smtClean="0">
                <a:solidFill>
                  <a:schemeClr val="bg1"/>
                </a:solidFill>
              </a:rPr>
              <a:t>段南澳到和平段不變更原有設計，</a:t>
            </a:r>
          </a:p>
          <a:p>
            <a:pPr marL="139700">
              <a:buSzPts val="1400"/>
            </a:pPr>
            <a:r>
              <a:rPr lang="zh-TW" altLang="en-US" sz="2200" dirty="0" smtClean="0">
                <a:solidFill>
                  <a:schemeClr val="bg1"/>
                </a:solidFill>
              </a:rPr>
              <a:t>相關工程基地採搶救發掘、</a:t>
            </a:r>
            <a:endParaRPr lang="en-US" altLang="zh-TW" sz="2200" dirty="0" smtClean="0">
              <a:solidFill>
                <a:schemeClr val="bg1"/>
              </a:solidFill>
            </a:endParaRPr>
          </a:p>
          <a:p>
            <a:pPr marL="139700">
              <a:buSzPts val="1400"/>
            </a:pPr>
            <a:r>
              <a:rPr lang="zh-TW" altLang="en-US" sz="2200" dirty="0" smtClean="0">
                <a:solidFill>
                  <a:schemeClr val="bg1"/>
                </a:solidFill>
              </a:rPr>
              <a:t>其他部分持續監管保護</a:t>
            </a:r>
          </a:p>
          <a:p>
            <a:pPr marL="139700">
              <a:buSzPts val="1400"/>
            </a:pPr>
            <a:endParaRPr lang="zh-TW" altLang="en-US" sz="2200" dirty="0" smtClean="0"/>
          </a:p>
          <a:p>
            <a:pPr marL="139700">
              <a:buSzPts val="1400"/>
            </a:pPr>
            <a:r>
              <a:rPr lang="zh-TW" altLang="en-US" sz="2200" dirty="0">
                <a:solidFill>
                  <a:schemeClr val="bg1"/>
                </a:solidFill>
              </a:rPr>
              <a:t>此</a:t>
            </a:r>
            <a:r>
              <a:rPr lang="zh-TW" altLang="en-US" sz="2200" dirty="0" smtClean="0">
                <a:solidFill>
                  <a:schemeClr val="bg1"/>
                </a:solidFill>
              </a:rPr>
              <a:t>結果你滿意嗎？</a:t>
            </a:r>
            <a:endParaRPr lang="zh-TW" altLang="en-US" sz="2200" dirty="0">
              <a:solidFill>
                <a:schemeClr val="bg1"/>
              </a:solidFill>
            </a:endParaRPr>
          </a:p>
        </p:txBody>
      </p:sp>
      <p:sp>
        <p:nvSpPr>
          <p:cNvPr id="6" name="Google Shape;1304;p133"/>
          <p:cNvSpPr txBox="1"/>
          <p:nvPr/>
        </p:nvSpPr>
        <p:spPr>
          <a:xfrm>
            <a:off x="5798916" y="2308444"/>
            <a:ext cx="217932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zh-TW" altLang="en-US" sz="1100" b="1" dirty="0" smtClean="0">
                <a:solidFill>
                  <a:schemeClr val="lt2"/>
                </a:solidFill>
              </a:rPr>
              <a:t>本</a:t>
            </a:r>
            <a:r>
              <a:rPr lang="zh-TW" altLang="en-US" sz="1100" b="1" dirty="0">
                <a:solidFill>
                  <a:schemeClr val="lt2"/>
                </a:solidFill>
              </a:rPr>
              <a:t>圖為</a:t>
            </a:r>
            <a:r>
              <a:rPr lang="en-US" altLang="zh-TW" sz="1100" b="1" dirty="0" smtClean="0">
                <a:solidFill>
                  <a:schemeClr val="lt2"/>
                </a:solidFill>
              </a:rPr>
              <a:t>AI</a:t>
            </a:r>
            <a:r>
              <a:rPr lang="zh-TW" altLang="en-US" sz="1100" b="1" dirty="0">
                <a:solidFill>
                  <a:schemeClr val="lt2"/>
                </a:solidFill>
              </a:rPr>
              <a:t>生成</a:t>
            </a:r>
            <a:r>
              <a:rPr lang="zh-TW" altLang="en-US" sz="1100" b="1" dirty="0" smtClean="0">
                <a:solidFill>
                  <a:schemeClr val="lt2"/>
                </a:solidFill>
              </a:rPr>
              <a:t>圖片</a:t>
            </a:r>
            <a:endParaRPr lang="en-US" altLang="zh-TW" sz="1100" b="1" dirty="0" smtClean="0">
              <a:solidFill>
                <a:schemeClr val="lt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zh-TW" altLang="en-US" sz="1100" b="1" i="0" u="none" strike="noStrike" cap="none" dirty="0">
                <a:solidFill>
                  <a:schemeClr val="lt2"/>
                </a:solidFill>
                <a:sym typeface="Arial"/>
              </a:rPr>
              <a:t>建議老師可搭配相關報導影像</a:t>
            </a:r>
            <a:endParaRPr sz="1600" b="1" i="0" u="none" strike="noStrike" cap="none" dirty="0">
              <a:solidFill>
                <a:schemeClr val="lt2"/>
              </a:solidFill>
              <a:sym typeface="Arial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84" y="285459"/>
            <a:ext cx="2453832" cy="2453832"/>
          </a:xfrm>
          <a:prstGeom prst="rect">
            <a:avLst/>
          </a:prstGeom>
        </p:spPr>
      </p:pic>
      <p:sp>
        <p:nvSpPr>
          <p:cNvPr id="7" name="Google Shape;1305;p133"/>
          <p:cNvSpPr/>
          <p:nvPr/>
        </p:nvSpPr>
        <p:spPr>
          <a:xfrm rot="21415179">
            <a:off x="456867" y="1031211"/>
            <a:ext cx="3212267" cy="14918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600" b="1" i="0" u="none" strike="noStrike" cap="none" dirty="0">
                <a:solidFill>
                  <a:srgbClr val="CBC6C2"/>
                </a:solidFill>
                <a:sym typeface="Arial"/>
              </a:rPr>
              <a:t>國定遺址</a:t>
            </a:r>
            <a:br>
              <a:rPr lang="zh-TW" sz="2600" b="1" i="0" u="none" strike="noStrike" cap="none" dirty="0">
                <a:solidFill>
                  <a:srgbClr val="CBC6C2"/>
                </a:solidFill>
                <a:sym typeface="Arial"/>
              </a:rPr>
            </a:br>
            <a:r>
              <a:rPr lang="zh-TW" sz="2600" b="1" i="0" u="none" strike="noStrike" cap="none" dirty="0">
                <a:solidFill>
                  <a:srgbClr val="CBC6C2"/>
                </a:solidFill>
                <a:sym typeface="Arial"/>
              </a:rPr>
              <a:t>但橋墩基地處</a:t>
            </a:r>
            <a:r>
              <a:rPr lang="zh-TW" sz="2600" b="1" i="0" u="none" strike="noStrike" cap="none" dirty="0" smtClean="0">
                <a:solidFill>
                  <a:srgbClr val="CBC6C2"/>
                </a:solidFill>
                <a:sym typeface="Arial"/>
              </a:rPr>
              <a:t>的</a:t>
            </a:r>
            <a:r>
              <a:rPr lang="en-US" altLang="zh-TW" sz="2600" b="1" i="0" u="none" strike="noStrike" cap="none" dirty="0" smtClean="0">
                <a:solidFill>
                  <a:srgbClr val="CBC6C2"/>
                </a:solidFill>
                <a:sym typeface="Arial"/>
              </a:rPr>
              <a:t/>
            </a:r>
            <a:br>
              <a:rPr lang="en-US" altLang="zh-TW" sz="2600" b="1" i="0" u="none" strike="noStrike" cap="none" dirty="0" smtClean="0">
                <a:solidFill>
                  <a:srgbClr val="CBC6C2"/>
                </a:solidFill>
                <a:sym typeface="Arial"/>
              </a:rPr>
            </a:br>
            <a:r>
              <a:rPr lang="zh-TW" altLang="en-US" sz="2600" b="1" dirty="0" smtClean="0">
                <a:solidFill>
                  <a:srgbClr val="CBC6C2"/>
                </a:solidFill>
              </a:rPr>
              <a:t>考古</a:t>
            </a:r>
            <a:r>
              <a:rPr lang="zh-TW" sz="2600" b="1" i="0" u="none" strike="noStrike" cap="none" dirty="0" smtClean="0">
                <a:solidFill>
                  <a:srgbClr val="CBC6C2"/>
                </a:solidFill>
                <a:sym typeface="Arial"/>
              </a:rPr>
              <a:t>遺址</a:t>
            </a:r>
            <a:r>
              <a:rPr lang="zh-TW" sz="2600" b="1" dirty="0">
                <a:solidFill>
                  <a:srgbClr val="CBC6C2"/>
                </a:solidFill>
              </a:rPr>
              <a:t>局部</a:t>
            </a:r>
            <a:r>
              <a:rPr lang="zh-TW" sz="2600" b="1" i="0" u="none" strike="noStrike" cap="none" dirty="0">
                <a:solidFill>
                  <a:srgbClr val="CBC6C2"/>
                </a:solidFill>
                <a:sym typeface="Arial"/>
              </a:rPr>
              <a:t>搬家</a:t>
            </a:r>
            <a:endParaRPr sz="2600" b="0" i="0" u="none" strike="noStrike" cap="none" dirty="0">
              <a:solidFill>
                <a:srgbClr val="CBC6C2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0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05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2E96F8A-D11F-4471-83DE-F40E953500C9}"/>
              </a:ext>
            </a:extLst>
          </p:cNvPr>
          <p:cNvGrpSpPr/>
          <p:nvPr/>
        </p:nvGrpSpPr>
        <p:grpSpPr>
          <a:xfrm>
            <a:off x="2286000" y="1572768"/>
            <a:ext cx="4572000" cy="1810512"/>
            <a:chOff x="2286000" y="1307592"/>
            <a:chExt cx="4572000" cy="1810512"/>
          </a:xfrm>
          <a:solidFill>
            <a:srgbClr val="CBC6C2"/>
          </a:solidFill>
        </p:grpSpPr>
        <p:sp>
          <p:nvSpPr>
            <p:cNvPr id="4" name="矩形: 摺角紙張 3">
              <a:extLst>
                <a:ext uri="{FF2B5EF4-FFF2-40B4-BE49-F238E27FC236}">
                  <a16:creationId xmlns:a16="http://schemas.microsoft.com/office/drawing/2014/main" id="{88068B14-7346-4092-972A-079DC0912107}"/>
                </a:ext>
              </a:extLst>
            </p:cNvPr>
            <p:cNvSpPr/>
            <p:nvPr/>
          </p:nvSpPr>
          <p:spPr>
            <a:xfrm>
              <a:off x="2286000" y="1307592"/>
              <a:ext cx="4572000" cy="1810512"/>
            </a:xfrm>
            <a:prstGeom prst="foldedCorne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6752EEB0-6BF1-4101-8074-4CB40AC97F71}"/>
                </a:ext>
              </a:extLst>
            </p:cNvPr>
            <p:cNvSpPr txBox="1"/>
            <p:nvPr/>
          </p:nvSpPr>
          <p:spPr>
            <a:xfrm>
              <a:off x="2836627" y="1762050"/>
              <a:ext cx="364766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建議老師可至</a:t>
              </a:r>
              <a:endParaRPr lang="en-US" altLang="zh-TW" dirty="0">
                <a:hlinkClick r:id="rId3"/>
              </a:endParaRPr>
            </a:p>
            <a:p>
              <a:r>
                <a:rPr lang="zh-TW" altLang="en-US" dirty="0">
                  <a:solidFill>
                    <a:srgbClr val="CBC6C2"/>
                  </a:solidFill>
                  <a:hlinkClick r:id="rId3"/>
                </a:rPr>
                <a:t>臺灣考古遺址地理資訊系統 </a:t>
              </a:r>
              <a:r>
                <a:rPr lang="en-US" altLang="zh-TW" dirty="0">
                  <a:solidFill>
                    <a:srgbClr val="CBC6C2"/>
                  </a:solidFill>
                  <a:hlinkClick r:id="rId3"/>
                </a:rPr>
                <a:t>(sinica.edu.tw)</a:t>
              </a:r>
              <a:endParaRPr lang="en-US" altLang="zh-TW" dirty="0">
                <a:solidFill>
                  <a:srgbClr val="CBC6C2"/>
                </a:solidFill>
              </a:endParaRPr>
            </a:p>
            <a:p>
              <a:r>
                <a:rPr lang="zh-TW" altLang="en-US" dirty="0"/>
                <a:t>查詢臺灣各地考古遺址分布與數量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5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altLang="en-US" b="1" dirty="0" smtClean="0"/>
              <a:t>如果能再決定一次</a:t>
            </a:r>
            <a:r>
              <a:rPr lang="en-US" altLang="zh-TW" b="1" dirty="0" smtClean="0"/>
              <a:t>……</a:t>
            </a:r>
            <a:endParaRPr b="1" dirty="0"/>
          </a:p>
        </p:txBody>
      </p:sp>
      <p:grpSp>
        <p:nvGrpSpPr>
          <p:cNvPr id="3" name="群組 2"/>
          <p:cNvGrpSpPr/>
          <p:nvPr/>
        </p:nvGrpSpPr>
        <p:grpSpPr>
          <a:xfrm>
            <a:off x="86341" y="1017725"/>
            <a:ext cx="9194584" cy="3524935"/>
            <a:chOff x="66885" y="1001513"/>
            <a:chExt cx="9194584" cy="3524935"/>
          </a:xfrm>
        </p:grpSpPr>
        <p:sp>
          <p:nvSpPr>
            <p:cNvPr id="1312" name="Google Shape;1312;p134"/>
            <p:cNvSpPr/>
            <p:nvPr/>
          </p:nvSpPr>
          <p:spPr>
            <a:xfrm>
              <a:off x="558050" y="1407363"/>
              <a:ext cx="2601900" cy="2561700"/>
            </a:xfrm>
            <a:prstGeom prst="donut">
              <a:avLst>
                <a:gd name="adj" fmla="val 10956"/>
              </a:avLst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lt2"/>
                  </a:solidFill>
                  <a:highlight>
                    <a:srgbClr val="990000"/>
                  </a:highlight>
                  <a:latin typeface="Arial"/>
                  <a:ea typeface="Arial"/>
                  <a:cs typeface="Arial"/>
                  <a:sym typeface="Arial"/>
                </a:rPr>
                <a:t>同意變更工程設計</a:t>
              </a:r>
              <a:endParaRPr sz="1400" b="1" i="0" u="none" strike="noStrike" cap="none">
                <a:solidFill>
                  <a:schemeClr val="lt2"/>
                </a:solidFill>
                <a:highlight>
                  <a:srgbClr val="990000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盡可能減少搶救發掘範圍、路線工程重新規劃、調整</a:t>
              </a:r>
              <a:endPara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34"/>
            <p:cNvSpPr/>
            <p:nvPr/>
          </p:nvSpPr>
          <p:spPr>
            <a:xfrm>
              <a:off x="6051675" y="1407363"/>
              <a:ext cx="2601900" cy="2561700"/>
            </a:xfrm>
            <a:prstGeom prst="donut">
              <a:avLst>
                <a:gd name="adj" fmla="val 10956"/>
              </a:avLst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 dirty="0">
                  <a:solidFill>
                    <a:schemeClr val="lt2"/>
                  </a:solidFill>
                  <a:highlight>
                    <a:srgbClr val="990000"/>
                  </a:highlight>
                  <a:latin typeface="Arial"/>
                  <a:ea typeface="Arial"/>
                  <a:cs typeface="Arial"/>
                  <a:sym typeface="Arial"/>
                </a:rPr>
                <a:t>我還沒想好</a:t>
              </a:r>
              <a:endParaRPr sz="1400" b="1" i="0" u="none" strike="noStrike" cap="none" dirty="0">
                <a:solidFill>
                  <a:schemeClr val="lt2"/>
                </a:solidFill>
                <a:highlight>
                  <a:srgbClr val="990000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 dirty="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難以決定的理由是？</a:t>
              </a:r>
              <a:endParaRPr sz="14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34"/>
            <p:cNvSpPr/>
            <p:nvPr/>
          </p:nvSpPr>
          <p:spPr>
            <a:xfrm>
              <a:off x="3304862" y="1407363"/>
              <a:ext cx="2601900" cy="2561700"/>
            </a:xfrm>
            <a:prstGeom prst="donut">
              <a:avLst>
                <a:gd name="adj" fmla="val 10956"/>
              </a:avLst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lt2"/>
                  </a:solidFill>
                  <a:highlight>
                    <a:srgbClr val="990000"/>
                  </a:highlight>
                  <a:latin typeface="Arial"/>
                  <a:ea typeface="Arial"/>
                  <a:cs typeface="Arial"/>
                  <a:sym typeface="Arial"/>
                </a:rPr>
                <a:t>不同意變更工程設計</a:t>
              </a:r>
              <a:endParaRPr sz="1400" b="1" i="0" u="none" strike="noStrike" cap="none">
                <a:solidFill>
                  <a:schemeClr val="lt2"/>
                </a:solidFill>
                <a:highlight>
                  <a:srgbClr val="990000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由考古團隊本於專業及適當時程進行搶救發掘，按原期程、路線工程不調整</a:t>
              </a:r>
              <a:endPara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2" t="82519" r="62000" b="2074"/>
            <a:stretch/>
          </p:blipFill>
          <p:spPr>
            <a:xfrm>
              <a:off x="66885" y="1001513"/>
              <a:ext cx="3675022" cy="3506446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2" t="82519" r="62000" b="2074"/>
            <a:stretch/>
          </p:blipFill>
          <p:spPr>
            <a:xfrm>
              <a:off x="2838018" y="1020002"/>
              <a:ext cx="3675022" cy="3506446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2" t="82519" r="62000" b="2074"/>
            <a:stretch/>
          </p:blipFill>
          <p:spPr>
            <a:xfrm>
              <a:off x="5586447" y="1020002"/>
              <a:ext cx="3675022" cy="35064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選擇的理由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從第一</a:t>
            </a:r>
            <a:r>
              <a:rPr lang="zh-TW" altLang="en-US" dirty="0"/>
              <a:t>回的觀點分析到這回合討論中聽到的論述，</a:t>
            </a:r>
            <a:br>
              <a:rPr lang="zh-TW" altLang="en-US" dirty="0"/>
            </a:br>
            <a:r>
              <a:rPr lang="zh-TW" altLang="en-US" dirty="0" smtClean="0"/>
              <a:t>你形成什麼樣的意見？</a:t>
            </a:r>
            <a:endParaRPr lang="zh-TW" altLang="en-US" dirty="0"/>
          </a:p>
          <a:p>
            <a:r>
              <a:rPr lang="zh-TW" altLang="en-US" dirty="0" smtClean="0"/>
              <a:t>有特別想指出同意或不同意的</a:t>
            </a:r>
            <a:r>
              <a:rPr lang="zh-TW" altLang="en-US" dirty="0"/>
              <a:t>地方嗎？</a:t>
            </a:r>
          </a:p>
          <a:p>
            <a:r>
              <a:rPr lang="zh-TW" altLang="en-US" dirty="0"/>
              <a:t>那些與你意見不同的</a:t>
            </a:r>
            <a:r>
              <a:rPr lang="zh-TW" altLang="en-US" dirty="0" smtClean="0"/>
              <a:t>人的說法中，</a:t>
            </a:r>
            <a:r>
              <a:rPr lang="zh-TW" altLang="en-US" dirty="0"/>
              <a:t>有你同意的地方嗎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r>
              <a:rPr lang="zh-TW" altLang="en-US" dirty="0"/>
              <a:t>與</a:t>
            </a:r>
            <a:r>
              <a:rPr lang="zh-TW" altLang="en-US" dirty="0" smtClean="0"/>
              <a:t>你作成相同選擇的人的說法中，有你不同意的地方嗎？</a:t>
            </a:r>
            <a:endParaRPr lang="zh-TW" altLang="en-US" dirty="0"/>
          </a:p>
          <a:p>
            <a:r>
              <a:rPr lang="zh-TW" altLang="en-US" dirty="0"/>
              <a:t>選擇</a:t>
            </a:r>
            <a:r>
              <a:rPr lang="zh-TW" altLang="en-US" dirty="0" smtClean="0"/>
              <a:t>有</a:t>
            </a:r>
            <a:r>
              <a:rPr lang="zh-TW" altLang="en-US" dirty="0"/>
              <a:t>正確與錯誤嗎？</a:t>
            </a:r>
            <a:br>
              <a:rPr lang="zh-TW" altLang="en-US" dirty="0"/>
            </a:br>
            <a:r>
              <a:rPr lang="zh-TW" altLang="en-US" dirty="0" smtClean="0"/>
              <a:t>請試著著眼</a:t>
            </a:r>
            <a:r>
              <a:rPr lang="zh-TW" altLang="en-US" dirty="0"/>
              <a:t>於我們</a:t>
            </a:r>
            <a:r>
              <a:rPr lang="zh-TW" altLang="en-US" dirty="0" smtClean="0"/>
              <a:t>如何看待和評估</a:t>
            </a:r>
            <a:r>
              <a:rPr lang="zh-TW" altLang="en-US" dirty="0"/>
              <a:t>考古遺址對我們的「價值</a:t>
            </a:r>
            <a:r>
              <a:rPr lang="zh-TW" altLang="en-US" dirty="0" smtClean="0"/>
              <a:t>」是生活便利？</a:t>
            </a:r>
            <a:r>
              <a:rPr lang="zh-TW" altLang="en-US" dirty="0"/>
              <a:t>歷史的角度？土地認同？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45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42</a:t>
            </a:fld>
            <a:endParaRPr lang="zh-TW" altLang="en-US"/>
          </a:p>
        </p:txBody>
      </p:sp>
      <p:sp>
        <p:nvSpPr>
          <p:cNvPr id="6" name="Google Shape;1326;p136"/>
          <p:cNvSpPr txBox="1">
            <a:spLocks noGrp="1"/>
          </p:cNvSpPr>
          <p:nvPr>
            <p:ph type="title"/>
          </p:nvPr>
        </p:nvSpPr>
        <p:spPr>
          <a:xfrm>
            <a:off x="373725" y="494075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altLang="en-US" sz="2400" b="1" dirty="0"/>
              <a:t>聲援</a:t>
            </a:r>
            <a:r>
              <a:rPr lang="zh-TW" sz="2400" b="1" dirty="0" smtClean="0"/>
              <a:t>：</a:t>
            </a:r>
            <a:r>
              <a:rPr lang="zh-TW" sz="2400" b="1" dirty="0"/>
              <a:t>2016年的公民意見</a:t>
            </a:r>
            <a:endParaRPr sz="2400" b="1" dirty="0"/>
          </a:p>
        </p:txBody>
      </p:sp>
      <p:sp>
        <p:nvSpPr>
          <p:cNvPr id="7" name="Google Shape;1327;p136"/>
          <p:cNvSpPr txBox="1">
            <a:spLocks/>
          </p:cNvSpPr>
          <p:nvPr/>
        </p:nvSpPr>
        <p:spPr>
          <a:xfrm>
            <a:off x="343125" y="1125000"/>
            <a:ext cx="8290800" cy="56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999" indent="-9525">
              <a:spcBef>
                <a:spcPts val="600"/>
              </a:spcBef>
              <a:buSzPts val="2400"/>
            </a:pPr>
            <a:r>
              <a:rPr lang="en-US" altLang="zh-TW" sz="1800" dirty="0" smtClean="0">
                <a:solidFill>
                  <a:schemeClr val="bg1"/>
                </a:solidFill>
              </a:rPr>
              <a:t>2016/01/20 </a:t>
            </a:r>
            <a:r>
              <a:rPr lang="zh-TW" altLang="en-US" sz="1800" dirty="0" smtClean="0">
                <a:solidFill>
                  <a:schemeClr val="bg1"/>
                </a:solidFill>
              </a:rPr>
              <a:t>行政院交通部前快閃記者會</a:t>
            </a:r>
          </a:p>
          <a:p>
            <a:pPr marL="89999" indent="-9525">
              <a:spcBef>
                <a:spcPts val="600"/>
              </a:spcBef>
              <a:buSzPts val="2400"/>
            </a:pPr>
            <a:endParaRPr lang="zh-TW" altLang="en-US" sz="1800" dirty="0" smtClean="0"/>
          </a:p>
          <a:p>
            <a:pPr marL="89999" indent="-9525">
              <a:spcBef>
                <a:spcPts val="600"/>
              </a:spcBef>
              <a:buSzPts val="2400"/>
            </a:pPr>
            <a:endParaRPr lang="zh-TW" altLang="en-US" sz="1800" dirty="0" smtClean="0"/>
          </a:p>
          <a:p>
            <a:pPr marL="89999" indent="-9525">
              <a:spcBef>
                <a:spcPts val="600"/>
              </a:spcBef>
              <a:buSzPts val="2400"/>
            </a:pPr>
            <a:endParaRPr lang="zh-TW" altLang="en-US" sz="1800" dirty="0"/>
          </a:p>
        </p:txBody>
      </p:sp>
      <p:sp>
        <p:nvSpPr>
          <p:cNvPr id="9" name="Google Shape;1329;p136"/>
          <p:cNvSpPr/>
          <p:nvPr/>
        </p:nvSpPr>
        <p:spPr>
          <a:xfrm>
            <a:off x="5849511" y="467916"/>
            <a:ext cx="3055687" cy="879118"/>
          </a:xfrm>
          <a:prstGeom prst="wedgeRoundRectCallout">
            <a:avLst>
              <a:gd name="adj1" fmla="val -30953"/>
              <a:gd name="adj2" fmla="val 88028"/>
              <a:gd name="adj3" fmla="val 0"/>
            </a:avLst>
          </a:prstGeom>
          <a:solidFill>
            <a:srgbClr val="EEFF41"/>
          </a:solidFill>
          <a:ln w="9525" cap="flat" cmpd="sng">
            <a:solidFill>
              <a:srgbClr val="EEFF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訴求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altLang="zh-TW" sz="1600" b="1" i="0" u="none" strike="noStrike" cap="none" dirty="0" smtClean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altLang="zh-TW" sz="1600" b="1" i="0" u="none" strike="noStrike" cap="none" dirty="0" smtClean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1" i="0" u="none" strike="noStrike" cap="none" dirty="0" smtClean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zh-TW" sz="1600" b="1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. 設施小小位移  2.速指定遺址 </a:t>
            </a:r>
            <a:r>
              <a:rPr lang="en-US" altLang="zh-TW" sz="1600" b="1" i="0" u="none" strike="noStrike" cap="none" dirty="0" smtClean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altLang="zh-TW" sz="1600" b="1" i="0" u="none" strike="noStrike" cap="none" dirty="0" smtClean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1" i="0" u="none" strike="noStrike" cap="none" dirty="0" smtClean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sz="1600" b="1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rPr>
              <a:t>.搶救遺址不貪快</a:t>
            </a:r>
            <a:endParaRPr sz="1600" b="1" i="0" u="none" strike="noStrike" cap="none" dirty="0">
              <a:solidFill>
                <a:srgbClr val="7253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330;p136"/>
          <p:cNvSpPr/>
          <p:nvPr/>
        </p:nvSpPr>
        <p:spPr>
          <a:xfrm rot="289927">
            <a:off x="7411973" y="3265189"/>
            <a:ext cx="1855495" cy="90020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設施可移位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漢本不能毀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331;p136"/>
          <p:cNvSpPr/>
          <p:nvPr/>
        </p:nvSpPr>
        <p:spPr>
          <a:xfrm>
            <a:off x="7370601" y="4310477"/>
            <a:ext cx="1335000" cy="900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珍貴漢本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加速指定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332;p136"/>
          <p:cNvSpPr/>
          <p:nvPr/>
        </p:nvSpPr>
        <p:spPr>
          <a:xfrm rot="-205465">
            <a:off x="63045" y="3045056"/>
            <a:ext cx="2385660" cy="1174200"/>
          </a:xfrm>
          <a:prstGeom prst="rect">
            <a:avLst/>
          </a:prstGeom>
          <a:noFill/>
          <a:ln w="9525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這是非常荒謬的！國定遺址在沒有管理計畫的前提下，被繼續挖掘、破壞現場。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33;p136"/>
          <p:cNvSpPr/>
          <p:nvPr/>
        </p:nvSpPr>
        <p:spPr>
          <a:xfrm>
            <a:off x="2744575" y="1543075"/>
            <a:ext cx="4522500" cy="3514500"/>
          </a:xfrm>
          <a:prstGeom prst="rect">
            <a:avLst/>
          </a:prstGeom>
          <a:noFill/>
          <a:ln w="9525" cap="flat" cmpd="sng">
            <a:solidFill>
              <a:srgbClr val="EEFF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小英總統，您好：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您上任後，大力提倡南向政策。不知道您是否聽過漢本遺址？漢本遺址位於宜蘭和花蓮的交界，因為蘇花改工程而被發現，是個很豐富很精彩的考古遺址，說是臺灣的龐貝城也不為過！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漢本遺址告訴我們，早在幾千年以前，臺灣人就已經有成功的南進經驗。漢本遺址對臺灣來說是如此重要，但是現在卻處於很危急的狀況，儘管漢本遺址已經在今年7月1日列為國定遺址，蘇花改工程也暫時停工，然而不應進行的搶救考古，卻正在破壞漢本遺址的完整性。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請小英總統到漢本看看吧，如同您過去競選時走遍臺灣都市鄉村的每一寸土地，這一次，請您來漢本，這個臺灣曾經的榮耀之地，以漢本為起點，我們也能走向榮耀的未來。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7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43</a:t>
            </a:fld>
            <a:endParaRPr lang="zh-TW" altLang="en-US"/>
          </a:p>
        </p:txBody>
      </p:sp>
      <p:sp>
        <p:nvSpPr>
          <p:cNvPr id="4" name="Google Shape;1338;p137"/>
          <p:cNvSpPr txBox="1">
            <a:spLocks/>
          </p:cNvSpPr>
          <p:nvPr/>
        </p:nvSpPr>
        <p:spPr>
          <a:xfrm>
            <a:off x="311700" y="229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algn="l">
              <a:buSzPts val="2000"/>
            </a:pPr>
            <a:r>
              <a:rPr lang="zh-TW" altLang="en-US" sz="2000" b="1" dirty="0"/>
              <a:t>聲援</a:t>
            </a:r>
            <a:r>
              <a:rPr lang="zh-TW" altLang="en-US" sz="2000" b="1" dirty="0" smtClean="0"/>
              <a:t>：各種立場集思廣益</a:t>
            </a:r>
            <a:endParaRPr lang="zh-TW" altLang="en-US" sz="2000" b="1" dirty="0"/>
          </a:p>
        </p:txBody>
      </p:sp>
      <p:sp>
        <p:nvSpPr>
          <p:cNvPr id="5" name="Google Shape;1339;p137"/>
          <p:cNvSpPr/>
          <p:nvPr/>
        </p:nvSpPr>
        <p:spPr>
          <a:xfrm>
            <a:off x="5908574" y="1196750"/>
            <a:ext cx="3363600" cy="3636600"/>
          </a:xfrm>
          <a:prstGeom prst="foldedCorner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zh-TW" sz="15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交通部路政司專門委員蔡書彬</a:t>
            </a:r>
            <a:endParaRPr sz="1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TW" sz="16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當初規劃不曉得有漢本遺址，如果一開始知道範圍這麼大，路線規劃也不會是如此。</a:t>
            </a:r>
            <a:br>
              <a:rPr lang="zh-TW" sz="16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</a:br>
            <a:r>
              <a:rPr lang="zh-TW" sz="16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/>
            </a:r>
            <a:br>
              <a:rPr lang="zh-TW" sz="16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</a:br>
            <a:r>
              <a:rPr lang="zh-TW" sz="16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但由於工程頭尾已經接近完成且有限制條件，學者提出的橋面設計，有些比較麻煩，還必須檢視路段形狀，要經過縝密的探勘、測量才能知道是否可行。</a:t>
            </a:r>
            <a:endParaRPr sz="16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（2016/7/29 風傳媒報導「蘇花改如期通車，漢本遺址共構雙贏」公聽會）</a:t>
            </a:r>
            <a:endParaRPr sz="1200" b="0" i="0" u="none" strike="noStrike" cap="none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8" name="Google Shape;1342;p137"/>
          <p:cNvSpPr/>
          <p:nvPr/>
        </p:nvSpPr>
        <p:spPr>
          <a:xfrm>
            <a:off x="2923850" y="2211225"/>
            <a:ext cx="2907600" cy="3001800"/>
          </a:xfrm>
          <a:prstGeom prst="foldedCorner">
            <a:avLst>
              <a:gd name="adj" fmla="val 16667"/>
            </a:avLst>
          </a:prstGeom>
          <a:solidFill>
            <a:srgbClr val="163A5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建築師林志成</a:t>
            </a:r>
            <a:endParaRPr sz="16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鑽探跟測量都已經做好了,改變工法大約只需多花一年時間,甚至幾座已經做的橋墩也可以去除,「麻煩多一點、多花一點時間、多花一點</a:t>
            </a:r>
            <a:endParaRPr sz="14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錢,就可以把台灣的歷史留下來。」</a:t>
            </a:r>
            <a:r>
              <a:rPr lang="zh-TW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sz="12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2016/7/29 台灣環境中心報導「蘇花改如期通車，漢本遺址共構雙贏」公聽會)</a:t>
            </a:r>
            <a:endParaRPr sz="16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343;p137"/>
          <p:cNvSpPr/>
          <p:nvPr/>
        </p:nvSpPr>
        <p:spPr>
          <a:xfrm>
            <a:off x="3261335" y="229675"/>
            <a:ext cx="2712300" cy="2360700"/>
          </a:xfrm>
          <a:prstGeom prst="foldedCorner">
            <a:avLst>
              <a:gd name="adj" fmla="val 16667"/>
            </a:avLst>
          </a:prstGeom>
          <a:solidFill>
            <a:srgbClr val="CBC6C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5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宜蘭縣文化局副局長宋隆全</a:t>
            </a:r>
            <a:r>
              <a:rPr lang="zh-TW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蘇花改工程和漢本遺址重疊部分，包括有沉沙池、機房和油水分離池等設施。工程單位提出移動油水分離池，其餘不變的方案，最後決定將交由第三方公正工程單位評估可行性、一個月內作出決定。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（2016/3/8 自由時報報導「搶救漢本 宜蘭列縣定遺址」）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摺角紙張 9"/>
          <p:cNvSpPr/>
          <p:nvPr/>
        </p:nvSpPr>
        <p:spPr>
          <a:xfrm>
            <a:off x="280980" y="2900620"/>
            <a:ext cx="2430683" cy="2314936"/>
          </a:xfrm>
          <a:prstGeom prst="foldedCorner">
            <a:avLst>
              <a:gd name="adj" fmla="val 13285"/>
            </a:avLst>
          </a:prstGeom>
          <a:solidFill>
            <a:srgbClr val="B18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花蓮縣縣長 傅崐萁</a:t>
            </a: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我們重視考古，但更重視人命。這是一個人道的問題，我們希望住在臺灣的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2300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萬人，都有一條安全回家的路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(2015/11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 媒體採訪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" name="Google Shape;1341;p137"/>
          <p:cNvSpPr/>
          <p:nvPr/>
        </p:nvSpPr>
        <p:spPr>
          <a:xfrm>
            <a:off x="305517" y="802375"/>
            <a:ext cx="2907600" cy="1946097"/>
          </a:xfrm>
          <a:prstGeom prst="foldedCorner">
            <a:avLst>
              <a:gd name="adj" fmla="val 16667"/>
            </a:avLst>
          </a:prstGeom>
          <a:solidFill>
            <a:srgbClr val="163A5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考古學家邱斯嘉</a:t>
            </a:r>
            <a:r>
              <a:rPr lang="zh-TW" sz="1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道路可以重新規劃，但考古一旦破壞，就再也沒辦法回復。</a:t>
            </a:r>
            <a:br>
              <a:rPr lang="zh-TW"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2016/7/29 台灣環境中心報導「蘇花改如期通車，漢本遺址共構雙贏」公聽會)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6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更</a:t>
            </a:r>
            <a:r>
              <a:rPr lang="zh-TW" altLang="en-US" dirty="0" smtClean="0"/>
              <a:t>認識</a:t>
            </a:r>
            <a:r>
              <a:rPr lang="en-US" altLang="zh-TW" dirty="0" err="1" smtClean="0"/>
              <a:t>Blihun</a:t>
            </a:r>
            <a:r>
              <a:rPr lang="zh-TW" altLang="en-US" dirty="0" smtClean="0"/>
              <a:t>漢本考古遺址</a:t>
            </a:r>
            <a:r>
              <a:rPr lang="zh-TW" altLang="en-US" dirty="0"/>
              <a:t>的文化</a:t>
            </a:r>
            <a:r>
              <a:rPr lang="zh-TW" altLang="en-US" dirty="0" smtClean="0"/>
              <a:t>內涵和現場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3226" y="1125000"/>
            <a:ext cx="4610740" cy="3639000"/>
          </a:xfrm>
        </p:spPr>
        <p:txBody>
          <a:bodyPr/>
          <a:lstStyle/>
          <a:p>
            <a:r>
              <a:rPr lang="zh-TW" altLang="en-US" sz="1900" dirty="0" smtClean="0"/>
              <a:t>有助於公眾與其親近</a:t>
            </a:r>
            <a:r>
              <a:rPr lang="zh-TW" altLang="en-US" sz="1900" dirty="0"/>
              <a:t>、了解其</a:t>
            </a:r>
            <a:r>
              <a:rPr lang="zh-TW" altLang="en-US" sz="1900" dirty="0" smtClean="0"/>
              <a:t>重要性</a:t>
            </a:r>
            <a:endParaRPr lang="en-US" altLang="zh-TW" sz="1900" dirty="0" smtClean="0"/>
          </a:p>
          <a:p>
            <a:pPr lvl="0"/>
            <a:r>
              <a:rPr lang="zh-TW" altLang="en-US" sz="1900" dirty="0"/>
              <a:t>顯示曾有人在此地建立頗具規模的聚落，發展出煉鐵技術</a:t>
            </a:r>
            <a:r>
              <a:rPr lang="en-US" altLang="zh-TW" sz="1900" dirty="0"/>
              <a:t>&amp;</a:t>
            </a:r>
            <a:r>
              <a:rPr lang="zh-TW" altLang="en-US" sz="1900" dirty="0"/>
              <a:t>發達的</a:t>
            </a:r>
            <a:r>
              <a:rPr lang="zh-TW" altLang="en-US" sz="1900" dirty="0" smtClean="0"/>
              <a:t>對外貿易</a:t>
            </a:r>
            <a:endParaRPr lang="en-US" altLang="zh-TW" sz="1900" dirty="0" smtClean="0"/>
          </a:p>
          <a:p>
            <a:pPr lvl="0"/>
            <a:r>
              <a:rPr lang="zh-TW" altLang="en-US" sz="1900" dirty="0" smtClean="0"/>
              <a:t>考古遺址發掘</a:t>
            </a:r>
            <a:r>
              <a:rPr lang="zh-TW" altLang="en-US" sz="1900" dirty="0"/>
              <a:t>計畫</a:t>
            </a:r>
            <a:r>
              <a:rPr lang="zh-TW" altLang="en-US" sz="1900" dirty="0" smtClean="0"/>
              <a:t>主持人說明</a:t>
            </a:r>
            <a:r>
              <a:rPr lang="zh-TW" altLang="en-US" sz="1900" dirty="0"/>
              <a:t>發現此遺址對研究過去臺灣人群在北</a:t>
            </a:r>
            <a:r>
              <a:rPr lang="en-US" altLang="zh-TW" sz="1900" dirty="0"/>
              <a:t>-</a:t>
            </a:r>
            <a:r>
              <a:rPr lang="zh-TW" altLang="en-US" sz="1900" dirty="0"/>
              <a:t>東部間移動的</a:t>
            </a:r>
            <a:r>
              <a:rPr lang="zh-TW" altLang="en-US" sz="1900" dirty="0" smtClean="0"/>
              <a:t>重要線索，</a:t>
            </a:r>
            <a:r>
              <a:rPr lang="zh-TW" altLang="en-US" sz="1900" dirty="0"/>
              <a:t/>
            </a:r>
            <a:br>
              <a:rPr lang="zh-TW" altLang="en-US" sz="1900" dirty="0"/>
            </a:br>
            <a:r>
              <a:rPr lang="zh-TW" altLang="en-US" sz="1900" dirty="0"/>
              <a:t>「漢本經驗給我的一大啟示是，現代眼光認為</a:t>
            </a:r>
            <a:r>
              <a:rPr lang="en-US" altLang="zh-TW" sz="1900" dirty="0"/>
              <a:t>『</a:t>
            </a:r>
            <a:r>
              <a:rPr lang="zh-TW" altLang="en-US" sz="1900" dirty="0"/>
              <a:t>交通極度不便</a:t>
            </a:r>
            <a:r>
              <a:rPr lang="en-US" altLang="zh-TW" sz="1900" dirty="0"/>
              <a:t>』</a:t>
            </a:r>
            <a:r>
              <a:rPr lang="zh-TW" altLang="en-US" sz="1900" dirty="0"/>
              <a:t>的地方，史前人類未必如此看待！」</a:t>
            </a:r>
          </a:p>
          <a:p>
            <a:pPr lvl="0"/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44</a:t>
            </a:fld>
            <a:endParaRPr lang="zh-TW" altLang="en-US"/>
          </a:p>
        </p:txBody>
      </p:sp>
      <p:pic>
        <p:nvPicPr>
          <p:cNvPr id="3074" name="Picture 2" descr="未提供說明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-626" b="-1"/>
          <a:stretch/>
        </p:blipFill>
        <p:spPr bwMode="auto">
          <a:xfrm>
            <a:off x="4940577" y="1419642"/>
            <a:ext cx="4043680" cy="237724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8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45</a:t>
            </a:fld>
            <a:endParaRPr lang="zh-TW" altLang="en-US"/>
          </a:p>
        </p:txBody>
      </p:sp>
      <p:pic>
        <p:nvPicPr>
          <p:cNvPr id="1026" name="Picture 2" descr="https://2021blihun.lym.gov.tw/images/culture_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 b="4727"/>
          <a:stretch/>
        </p:blipFill>
        <p:spPr bwMode="auto">
          <a:xfrm>
            <a:off x="312516" y="785757"/>
            <a:ext cx="8434292" cy="42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14862" y="269506"/>
            <a:ext cx="8229600" cy="413400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近年展出的</a:t>
            </a:r>
            <a:r>
              <a:rPr lang="en-US" altLang="zh-TW" sz="2800" dirty="0" err="1" smtClean="0"/>
              <a:t>Blihun</a:t>
            </a:r>
            <a:r>
              <a:rPr lang="zh-TW" altLang="en-US" sz="2800" dirty="0" smtClean="0"/>
              <a:t>漢本考古遺址</a:t>
            </a:r>
            <a:r>
              <a:rPr lang="zh-TW" altLang="en-US" sz="2800" dirty="0"/>
              <a:t>的</a:t>
            </a:r>
            <a:r>
              <a:rPr lang="zh-TW" altLang="en-US" sz="2800" dirty="0" smtClean="0"/>
              <a:t>文物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903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46</a:t>
            </a:fld>
            <a:endParaRPr lang="zh-TW" altLang="en-US"/>
          </a:p>
        </p:txBody>
      </p:sp>
      <p:pic>
        <p:nvPicPr>
          <p:cNvPr id="4" name="Google Shape;1376;p140"/>
          <p:cNvPicPr preferRelativeResize="0"/>
          <p:nvPr/>
        </p:nvPicPr>
        <p:blipFill rotWithShape="1">
          <a:blip r:embed="rId2">
            <a:alphaModFix/>
          </a:blip>
          <a:srcRect l="6290" t="9818" r="6527" b="5481"/>
          <a:stretch/>
        </p:blipFill>
        <p:spPr>
          <a:xfrm>
            <a:off x="4431791" y="948856"/>
            <a:ext cx="4645153" cy="300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未提供說明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4" b="17274"/>
          <a:stretch/>
        </p:blipFill>
        <p:spPr bwMode="auto">
          <a:xfrm>
            <a:off x="61975" y="959988"/>
            <a:ext cx="4333240" cy="298660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78;p140"/>
          <p:cNvSpPr txBox="1"/>
          <p:nvPr/>
        </p:nvSpPr>
        <p:spPr>
          <a:xfrm>
            <a:off x="6232063" y="3991867"/>
            <a:ext cx="161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rPr>
              <a:t>2023/07/05</a:t>
            </a:r>
            <a:endParaRPr dirty="0">
              <a:solidFill>
                <a:schemeClr val="lt1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7173" y="3991867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dirty="0" smtClean="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rPr>
              <a:t>2022/03/08</a:t>
            </a:r>
            <a:endParaRPr lang="zh-TW" altLang="en-US" dirty="0">
              <a:solidFill>
                <a:schemeClr val="lt1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07086" y="534247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 dirty="0"/>
              <a:t>「桃園舊火車站及鐵道遺構列冊考古遺址」</a:t>
            </a:r>
            <a:r>
              <a:rPr lang="zh-TW" altLang="zh-TW" sz="1800" b="1" dirty="0" smtClean="0"/>
              <a:t>桃</a:t>
            </a:r>
            <a:r>
              <a:rPr lang="zh-TW" altLang="zh-TW" sz="1800" b="1" dirty="0"/>
              <a:t>捷G</a:t>
            </a:r>
            <a:r>
              <a:rPr lang="zh-TW" altLang="zh-TW" sz="1800" b="1" dirty="0" smtClean="0"/>
              <a:t>07</a:t>
            </a:r>
            <a:r>
              <a:rPr lang="zh-TW" altLang="en-US" sz="1800" b="1" dirty="0" smtClean="0"/>
              <a:t>基地</a:t>
            </a:r>
            <a:endParaRPr lang="zh-TW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926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47</a:t>
            </a:fld>
            <a:endParaRPr lang="zh-TW" altLang="en-US"/>
          </a:p>
        </p:txBody>
      </p:sp>
      <p:sp>
        <p:nvSpPr>
          <p:cNvPr id="6" name="Google Shape;1385;p141"/>
          <p:cNvSpPr txBox="1">
            <a:spLocks noGrp="1"/>
          </p:cNvSpPr>
          <p:nvPr>
            <p:ph type="body" idx="1"/>
          </p:nvPr>
        </p:nvSpPr>
        <p:spPr>
          <a:xfrm>
            <a:off x="1258991" y="2444892"/>
            <a:ext cx="7302137" cy="1735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dirty="0" smtClean="0"/>
              <a:t>桃</a:t>
            </a:r>
            <a:r>
              <a:rPr lang="zh-TW" dirty="0"/>
              <a:t>捷G</a:t>
            </a:r>
            <a:r>
              <a:rPr lang="zh-TW" dirty="0" smtClean="0"/>
              <a:t>07</a:t>
            </a:r>
            <a:r>
              <a:rPr lang="zh-TW" altLang="en-US" dirty="0" smtClean="0"/>
              <a:t>與臺鐵地下化</a:t>
            </a:r>
            <a:r>
              <a:rPr lang="zh-TW" dirty="0" smtClean="0"/>
              <a:t>涉及</a:t>
            </a:r>
            <a:r>
              <a:rPr lang="zh-TW" altLang="en-US" dirty="0"/>
              <a:t>局部</a:t>
            </a:r>
            <a:r>
              <a:rPr lang="zh-TW" altLang="en-US" dirty="0" smtClean="0"/>
              <a:t>遭挖除，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其他範圍列冊與進入指定程序的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「桃園</a:t>
            </a:r>
            <a:r>
              <a:rPr lang="zh-TW" altLang="en-US" dirty="0"/>
              <a:t>舊火車站及鐵道遺構列冊</a:t>
            </a:r>
            <a:r>
              <a:rPr lang="zh-TW" altLang="en-US" dirty="0" smtClean="0"/>
              <a:t>考古遺址」、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臺北刑務所（舊台北監獄）疑似考古遺址</a:t>
            </a:r>
            <a:endParaRPr dirty="0"/>
          </a:p>
        </p:txBody>
      </p:sp>
      <p:sp>
        <p:nvSpPr>
          <p:cNvPr id="7" name="矩形 6"/>
          <p:cNvSpPr/>
          <p:nvPr/>
        </p:nvSpPr>
        <p:spPr>
          <a:xfrm>
            <a:off x="2179269" y="4179902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TW" altLang="en-US" sz="2400" b="1" dirty="0" smtClean="0">
                <a:solidFill>
                  <a:srgbClr val="CBC6C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還會有</a:t>
            </a:r>
            <a:r>
              <a:rPr lang="zh-TW" altLang="en-US" sz="2400" b="1" dirty="0">
                <a:solidFill>
                  <a:srgbClr val="CBC6C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下一個考古遺址被「搶救發掘</a:t>
            </a:r>
          </a:p>
        </p:txBody>
      </p:sp>
      <p:sp>
        <p:nvSpPr>
          <p:cNvPr id="8" name="矩形 7"/>
          <p:cNvSpPr/>
          <p:nvPr/>
        </p:nvSpPr>
        <p:spPr>
          <a:xfrm>
            <a:off x="2803727" y="380716"/>
            <a:ext cx="3536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CBC6C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繼</a:t>
            </a:r>
            <a:r>
              <a:rPr lang="en-US" altLang="zh-TW" sz="2000" b="1" dirty="0" err="1" smtClean="0">
                <a:solidFill>
                  <a:srgbClr val="CBC6C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Blihun</a:t>
            </a:r>
            <a:r>
              <a:rPr lang="zh-TW" altLang="en-US" sz="2000" b="1" dirty="0">
                <a:solidFill>
                  <a:srgbClr val="CBC6C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漢本考古遺址</a:t>
            </a:r>
            <a:r>
              <a:rPr lang="zh-TW" altLang="en-US" sz="2000" b="1" dirty="0" smtClean="0">
                <a:solidFill>
                  <a:srgbClr val="CBC6C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之後，</a:t>
            </a:r>
            <a:endParaRPr lang="en-US" altLang="zh-TW" sz="2000" b="1" dirty="0" smtClean="0">
              <a:solidFill>
                <a:srgbClr val="CBC6C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88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48</a:t>
            </a:fld>
            <a:endParaRPr lang="zh-TW" altLang="en-US"/>
          </a:p>
        </p:txBody>
      </p:sp>
      <p:sp>
        <p:nvSpPr>
          <p:cNvPr id="4" name="Google Shape;1396;p143"/>
          <p:cNvSpPr txBox="1">
            <a:spLocks noGrp="1"/>
          </p:cNvSpPr>
          <p:nvPr>
            <p:ph type="body" idx="1"/>
          </p:nvPr>
        </p:nvSpPr>
        <p:spPr>
          <a:xfrm>
            <a:off x="1413600" y="2466600"/>
            <a:ext cx="6316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dirty="0"/>
              <a:t>當代建設需求與考古遺址，不能</a:t>
            </a:r>
            <a:r>
              <a:rPr lang="zh-TW" u="sng" dirty="0"/>
              <a:t>兩個都選</a:t>
            </a:r>
            <a:r>
              <a:rPr lang="zh-TW" dirty="0"/>
              <a:t>嗎？</a:t>
            </a:r>
            <a:endParaRPr dirty="0"/>
          </a:p>
        </p:txBody>
      </p:sp>
      <p:sp>
        <p:nvSpPr>
          <p:cNvPr id="5" name="Google Shape;1397;p143"/>
          <p:cNvSpPr txBox="1">
            <a:spLocks/>
          </p:cNvSpPr>
          <p:nvPr/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48</a:t>
            </a:fld>
            <a:endParaRPr lang="en-US" dirty="0"/>
          </a:p>
        </p:txBody>
      </p:sp>
      <p:sp>
        <p:nvSpPr>
          <p:cNvPr id="6" name="Google Shape;1398;p143"/>
          <p:cNvSpPr/>
          <p:nvPr/>
        </p:nvSpPr>
        <p:spPr>
          <a:xfrm>
            <a:off x="659125" y="1630900"/>
            <a:ext cx="2971800" cy="510900"/>
          </a:xfrm>
          <a:prstGeom prst="wedgeRoundRectCallout">
            <a:avLst>
              <a:gd name="adj1" fmla="val -9615"/>
              <a:gd name="adj2" fmla="val 91275"/>
              <a:gd name="adj3" fmla="val 16667"/>
            </a:avLst>
          </a:prstGeom>
          <a:solidFill>
            <a:srgbClr val="CBC6C2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○○○才做選擇….</a:t>
            </a:r>
            <a:endParaRPr sz="24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Google Shape;1399;p143"/>
          <p:cNvSpPr/>
          <p:nvPr/>
        </p:nvSpPr>
        <p:spPr>
          <a:xfrm>
            <a:off x="4684968" y="3286511"/>
            <a:ext cx="3506700" cy="510900"/>
          </a:xfrm>
          <a:prstGeom prst="wedgeRoundRectCallout">
            <a:avLst>
              <a:gd name="adj1" fmla="val -29937"/>
              <a:gd name="adj2" fmla="val -89359"/>
              <a:gd name="adj3" fmla="val 16667"/>
            </a:avLst>
          </a:prstGeom>
          <a:solidFill>
            <a:srgbClr val="EEFF41"/>
          </a:solidFill>
          <a:ln w="38100" cap="flat" cmpd="sng">
            <a:solidFill>
              <a:srgbClr val="EEFF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如何表達我們的選擇</a:t>
            </a:r>
            <a:endParaRPr sz="24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6858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第三回合</a:t>
            </a:r>
            <a:r>
              <a:rPr lang="zh-TW" altLang="en-US" dirty="0" smtClean="0"/>
              <a:t>｜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請支援大家的考古遺址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考古遺址無論經法定或尚未被認定，皆屬國民的公共資產。</a:t>
            </a:r>
          </a:p>
          <a:p>
            <a:r>
              <a:rPr lang="zh-TW" altLang="en-US" dirty="0"/>
              <a:t>如何擴大國民對考古遺址的發掘與處置的影響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000" b="0" smtClean="0">
                <a:solidFill>
                  <a:srgbClr val="72533A"/>
                </a:solidFill>
                <a:latin typeface="Cousine" panose="02020500000000000000" charset="0"/>
                <a:ea typeface="微軟正黑體" panose="020B0604030504040204" pitchFamily="34" charset="-120"/>
                <a:cs typeface="Cousine" panose="02020500000000000000" charset="0"/>
              </a:rPr>
              <a:t>49</a:t>
            </a:fld>
            <a:endParaRPr lang="zh-TW" altLang="en-US" b="0" dirty="0">
              <a:solidFill>
                <a:srgbClr val="72533A"/>
              </a:solidFill>
              <a:latin typeface="Cousine" panose="02020500000000000000" charset="0"/>
              <a:ea typeface="微軟正黑體" panose="020B0604030504040204" pitchFamily="34" charset="-120"/>
              <a:cs typeface="Cousine" panose="02020500000000000000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81075" y="530771"/>
            <a:ext cx="4572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</a:rPr>
              <a:t>試試藉由</a:t>
            </a:r>
            <a:r>
              <a:rPr lang="zh-TW" altLang="zh-TW" sz="2000" dirty="0">
                <a:solidFill>
                  <a:schemeClr val="bg1"/>
                </a:solidFill>
              </a:rPr>
              <a:t>陳情信</a:t>
            </a:r>
            <a:r>
              <a:rPr lang="zh-TW" altLang="zh-TW" sz="2000" b="1" dirty="0">
                <a:solidFill>
                  <a:schemeClr val="bg1"/>
                </a:solidFill>
              </a:rPr>
              <a:t>將</a:t>
            </a:r>
            <a:r>
              <a:rPr lang="zh-TW" altLang="zh-TW" sz="2000" b="1" u="sng" dirty="0">
                <a:solidFill>
                  <a:schemeClr val="bg1"/>
                </a:solidFill>
              </a:rPr>
              <a:t>意見</a:t>
            </a:r>
            <a:r>
              <a:rPr lang="zh-TW" altLang="zh-TW" sz="2000" b="1" dirty="0">
                <a:solidFill>
                  <a:schemeClr val="bg1"/>
                </a:solidFill>
              </a:rPr>
              <a:t>轉為</a:t>
            </a:r>
            <a:r>
              <a:rPr lang="zh-TW" altLang="zh-TW" sz="2000" b="1" u="sng" dirty="0">
                <a:solidFill>
                  <a:schemeClr val="bg1"/>
                </a:solidFill>
              </a:rPr>
              <a:t>訴求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，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提升</a:t>
            </a:r>
            <a:r>
              <a:rPr lang="zh-TW" altLang="zh-TW" sz="2000" b="1" dirty="0">
                <a:solidFill>
                  <a:schemeClr val="bg1"/>
                </a:solidFill>
              </a:rPr>
              <a:t>影響力</a:t>
            </a:r>
            <a:r>
              <a:rPr lang="en-US" altLang="zh-TW" sz="2000" b="1" dirty="0"/>
              <a:t/>
            </a:r>
            <a:br>
              <a:rPr lang="en-US" altLang="zh-TW" sz="2000" b="1" dirty="0"/>
            </a:br>
            <a:endParaRPr lang="en-US" altLang="zh-TW" sz="2000" b="1" dirty="0"/>
          </a:p>
          <a:p>
            <a:pPr marL="285750" lvl="2" indent="-285750">
              <a:buFont typeface="Wingdings" panose="05000000000000000000" pitchFamily="2" charset="2"/>
              <a:buChar char="p"/>
            </a:pPr>
            <a:r>
              <a:rPr lang="en-US" altLang="zh-TW" sz="1800" b="1" dirty="0" smtClean="0">
                <a:solidFill>
                  <a:srgbClr val="72533A"/>
                </a:solidFill>
              </a:rPr>
              <a:t>2015</a:t>
            </a:r>
            <a:r>
              <a:rPr lang="zh-TW" altLang="en-US" sz="1800" b="1" dirty="0">
                <a:solidFill>
                  <a:srgbClr val="72533A"/>
                </a:solidFill>
              </a:rPr>
              <a:t>年</a:t>
            </a:r>
            <a:r>
              <a:rPr lang="en-US" altLang="zh-TW" sz="1800" b="1" dirty="0">
                <a:solidFill>
                  <a:srgbClr val="72533A"/>
                </a:solidFill>
              </a:rPr>
              <a:t>11</a:t>
            </a:r>
            <a:r>
              <a:rPr lang="zh-TW" altLang="en-US" sz="1800" b="1" dirty="0">
                <a:solidFill>
                  <a:srgbClr val="72533A"/>
                </a:solidFill>
              </a:rPr>
              <a:t>月以後，隨著中研院發掘</a:t>
            </a:r>
            <a:r>
              <a:rPr lang="zh-TW" altLang="en-US" sz="1800" b="1" dirty="0" smtClean="0">
                <a:solidFill>
                  <a:srgbClr val="72533A"/>
                </a:solidFill>
              </a:rPr>
              <a:t>團隊提報考古遺址、公眾聲援、新聞報導</a:t>
            </a:r>
            <a:r>
              <a:rPr lang="zh-TW" altLang="en-US" sz="1800" b="1" dirty="0">
                <a:solidFill>
                  <a:srgbClr val="72533A"/>
                </a:solidFill>
              </a:rPr>
              <a:t>、與談話節目播映（比對看看閱讀資料中新聞報導的時間點落在</a:t>
            </a:r>
            <a:r>
              <a:rPr lang="en-US" altLang="zh-TW" sz="1800" b="1" dirty="0">
                <a:solidFill>
                  <a:srgbClr val="72533A"/>
                </a:solidFill>
              </a:rPr>
              <a:t>2015</a:t>
            </a:r>
            <a:r>
              <a:rPr lang="zh-TW" altLang="en-US" sz="1800" b="1" dirty="0">
                <a:solidFill>
                  <a:srgbClr val="72533A"/>
                </a:solidFill>
              </a:rPr>
              <a:t>年</a:t>
            </a:r>
            <a:r>
              <a:rPr lang="en-US" altLang="zh-TW" sz="1800" b="1" dirty="0">
                <a:solidFill>
                  <a:srgbClr val="72533A"/>
                </a:solidFill>
              </a:rPr>
              <a:t>11</a:t>
            </a:r>
            <a:r>
              <a:rPr lang="zh-TW" altLang="en-US" sz="1800" b="1" dirty="0">
                <a:solidFill>
                  <a:srgbClr val="72533A"/>
                </a:solidFill>
              </a:rPr>
              <a:t>月到</a:t>
            </a:r>
            <a:r>
              <a:rPr lang="en-US" altLang="zh-TW" sz="1800" b="1" dirty="0">
                <a:solidFill>
                  <a:srgbClr val="72533A"/>
                </a:solidFill>
              </a:rPr>
              <a:t>2016</a:t>
            </a:r>
            <a:r>
              <a:rPr lang="zh-TW" altLang="en-US" sz="1800" b="1" dirty="0">
                <a:solidFill>
                  <a:srgbClr val="72533A"/>
                </a:solidFill>
              </a:rPr>
              <a:t>年</a:t>
            </a:r>
            <a:r>
              <a:rPr lang="en-US" altLang="zh-TW" sz="1800" b="1" dirty="0">
                <a:solidFill>
                  <a:srgbClr val="72533A"/>
                </a:solidFill>
              </a:rPr>
              <a:t>7</a:t>
            </a:r>
            <a:r>
              <a:rPr lang="zh-TW" altLang="en-US" sz="1800" b="1" dirty="0">
                <a:solidFill>
                  <a:srgbClr val="72533A"/>
                </a:solidFill>
              </a:rPr>
              <a:t>月之間</a:t>
            </a:r>
            <a:r>
              <a:rPr lang="zh-TW" altLang="en-US" sz="1800" b="1" dirty="0" smtClean="0">
                <a:solidFill>
                  <a:srgbClr val="72533A"/>
                </a:solidFill>
              </a:rPr>
              <a:t>）</a:t>
            </a:r>
            <a:endParaRPr lang="en-US" altLang="zh-TW" sz="1800" b="1" dirty="0" smtClean="0">
              <a:solidFill>
                <a:srgbClr val="72533A"/>
              </a:solidFill>
            </a:endParaRPr>
          </a:p>
          <a:p>
            <a:pPr marL="285750" lvl="2" indent="-285750">
              <a:buFont typeface="Wingdings" panose="05000000000000000000" pitchFamily="2" charset="2"/>
              <a:buChar char="p"/>
            </a:pPr>
            <a:r>
              <a:rPr lang="zh-TW" altLang="en-US" sz="1800" b="1" dirty="0" smtClean="0">
                <a:solidFill>
                  <a:srgbClr val="72533A"/>
                </a:solidFill>
              </a:rPr>
              <a:t>公眾</a:t>
            </a:r>
            <a:r>
              <a:rPr lang="zh-TW" altLang="en-US" sz="1800" b="1" dirty="0">
                <a:solidFill>
                  <a:srgbClr val="72533A"/>
                </a:solidFill>
              </a:rPr>
              <a:t>對於</a:t>
            </a:r>
            <a:r>
              <a:rPr lang="en-US" altLang="zh-TW" sz="1800" b="1" dirty="0" err="1">
                <a:solidFill>
                  <a:srgbClr val="72533A"/>
                </a:solidFill>
              </a:rPr>
              <a:t>Blihun</a:t>
            </a:r>
            <a:r>
              <a:rPr lang="zh-TW" altLang="en-US" sz="1800" b="1" dirty="0">
                <a:solidFill>
                  <a:srgbClr val="72533A"/>
                </a:solidFill>
              </a:rPr>
              <a:t>漢本考古遺址更加了解，也就更加關注</a:t>
            </a:r>
          </a:p>
          <a:p>
            <a:pPr lvl="1"/>
            <a:endParaRPr lang="zh-TW" altLang="en-US" sz="1800" b="1" dirty="0">
              <a:solidFill>
                <a:srgbClr val="72533A"/>
              </a:solidFill>
            </a:endParaRPr>
          </a:p>
          <a:p>
            <a:r>
              <a:rPr lang="zh-TW" altLang="en-US" sz="2000" b="1" dirty="0">
                <a:solidFill>
                  <a:schemeClr val="bg1"/>
                </a:solidFill>
              </a:rPr>
              <a:t>接續課堂上的關注議題與討論角色立場後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，來</a:t>
            </a:r>
            <a:r>
              <a:rPr lang="zh-TW" altLang="en-US" sz="2000" b="1" dirty="0">
                <a:solidFill>
                  <a:schemeClr val="bg1"/>
                </a:solidFill>
              </a:rPr>
              <a:t>看看當時公眾如何採取行動吧！</a:t>
            </a:r>
            <a:endParaRPr lang="en-US" altLang="zh-TW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06"/>
          <p:cNvSpPr txBox="1">
            <a:spLocks noGrp="1"/>
          </p:cNvSpPr>
          <p:nvPr>
            <p:ph type="body" idx="1"/>
          </p:nvPr>
        </p:nvSpPr>
        <p:spPr>
          <a:xfrm>
            <a:off x="1413600" y="2307574"/>
            <a:ext cx="6316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4000" dirty="0"/>
              <a:t>你知道家裡或是學校附近有考古遺址嗎？</a:t>
            </a:r>
            <a:endParaRPr sz="4000" dirty="0"/>
          </a:p>
        </p:txBody>
      </p:sp>
      <p:sp>
        <p:nvSpPr>
          <p:cNvPr id="1023" name="Google Shape;1023;p106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2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50</a:t>
            </a:fld>
            <a:endParaRPr lang="zh-TW" altLang="en-US"/>
          </a:p>
        </p:txBody>
      </p:sp>
      <p:sp>
        <p:nvSpPr>
          <p:cNvPr id="6" name="Google Shape;1417;p146"/>
          <p:cNvSpPr txBox="1"/>
          <p:nvPr/>
        </p:nvSpPr>
        <p:spPr>
          <a:xfrm>
            <a:off x="1128999" y="4211825"/>
            <a:ext cx="2241000" cy="738900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想想看，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為什麼是寫信給這兩個行政機關的首長呢？</a:t>
            </a:r>
            <a:endParaRPr/>
          </a:p>
        </p:txBody>
      </p:sp>
      <p:sp>
        <p:nvSpPr>
          <p:cNvPr id="7" name="Google Shape;1418;p146"/>
          <p:cNvSpPr txBox="1">
            <a:spLocks noGrp="1"/>
          </p:cNvSpPr>
          <p:nvPr>
            <p:ph type="title"/>
          </p:nvPr>
        </p:nvSpPr>
        <p:spPr>
          <a:xfrm>
            <a:off x="177832" y="24488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b="1" dirty="0"/>
              <a:t>人民對考古遺址的意見｜聲援漢本遺址保存的陳情行動</a:t>
            </a:r>
            <a:endParaRPr b="1" dirty="0"/>
          </a:p>
        </p:txBody>
      </p:sp>
      <p:sp>
        <p:nvSpPr>
          <p:cNvPr id="8" name="Google Shape;1419;p146"/>
          <p:cNvSpPr txBox="1"/>
          <p:nvPr/>
        </p:nvSpPr>
        <p:spPr>
          <a:xfrm>
            <a:off x="403524" y="1575467"/>
            <a:ext cx="1880700" cy="954300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由民間團體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邁向現地保存遺址｜漢本前線</a:t>
            </a: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粉專發起</a:t>
            </a:r>
            <a:b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陳情行動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420;p146"/>
          <p:cNvPicPr preferRelativeResize="0"/>
          <p:nvPr/>
        </p:nvPicPr>
        <p:blipFill rotWithShape="1">
          <a:blip r:embed="rId2">
            <a:alphaModFix/>
          </a:blip>
          <a:srcRect l="8429" t="18471" r="33555" b="27972"/>
          <a:stretch/>
        </p:blipFill>
        <p:spPr>
          <a:xfrm>
            <a:off x="2104008" y="915808"/>
            <a:ext cx="6728770" cy="34942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1;p146"/>
          <p:cNvSpPr/>
          <p:nvPr/>
        </p:nvSpPr>
        <p:spPr>
          <a:xfrm rot="-3944800">
            <a:off x="2286059" y="3494904"/>
            <a:ext cx="360944" cy="1376300"/>
          </a:xfrm>
          <a:prstGeom prst="flowChartOffpageConnector">
            <a:avLst/>
          </a:prstGeom>
          <a:solidFill>
            <a:srgbClr val="FF66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422;p146"/>
          <p:cNvPicPr preferRelativeResize="0"/>
          <p:nvPr/>
        </p:nvPicPr>
        <p:blipFill rotWithShape="1">
          <a:blip r:embed="rId3">
            <a:alphaModFix/>
          </a:blip>
          <a:srcRect l="5069"/>
          <a:stretch/>
        </p:blipFill>
        <p:spPr>
          <a:xfrm>
            <a:off x="6063479" y="3320402"/>
            <a:ext cx="3238200" cy="19218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2" name="Google Shape;1423;p146"/>
          <p:cNvSpPr txBox="1">
            <a:spLocks/>
          </p:cNvSpPr>
          <p:nvPr/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50</a:t>
            </a:fld>
            <a:endParaRPr lang="en-US"/>
          </a:p>
        </p:txBody>
      </p:sp>
      <p:sp>
        <p:nvSpPr>
          <p:cNvPr id="13" name="矩形 12"/>
          <p:cNvSpPr/>
          <p:nvPr/>
        </p:nvSpPr>
        <p:spPr>
          <a:xfrm>
            <a:off x="3369999" y="4732141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lt1"/>
                </a:solidFill>
              </a:rPr>
              <a:t>引用</a:t>
            </a:r>
            <a:r>
              <a:rPr lang="zh-TW" altLang="en-US" b="1" dirty="0" smtClean="0">
                <a:solidFill>
                  <a:schemeClr val="lt1"/>
                </a:solidFill>
              </a:rPr>
              <a:t>自 </a:t>
            </a:r>
            <a:r>
              <a:rPr lang="zh-TW" altLang="zh-TW" b="1" dirty="0" smtClean="0">
                <a:solidFill>
                  <a:schemeClr val="lt1"/>
                </a:solidFill>
              </a:rPr>
              <a:t>邁向</a:t>
            </a:r>
            <a:r>
              <a:rPr lang="zh-TW" altLang="zh-TW" b="1" dirty="0">
                <a:solidFill>
                  <a:schemeClr val="lt1"/>
                </a:solidFill>
              </a:rPr>
              <a:t>現地保存遺址｜漢本前線</a:t>
            </a:r>
            <a:r>
              <a:rPr lang="zh-TW" altLang="zh-TW" dirty="0">
                <a:solidFill>
                  <a:schemeClr val="lt1"/>
                </a:solidFill>
              </a:rPr>
              <a:t> 粉專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79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28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02870"/>
            <a:ext cx="9144001" cy="3610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29;p147"/>
          <p:cNvSpPr/>
          <p:nvPr/>
        </p:nvSpPr>
        <p:spPr>
          <a:xfrm>
            <a:off x="231172" y="1545758"/>
            <a:ext cx="1803300" cy="2567100"/>
          </a:xfrm>
          <a:prstGeom prst="round2DiagRect">
            <a:avLst>
              <a:gd name="adj1" fmla="val 16667"/>
              <a:gd name="adj2" fmla="val 0"/>
            </a:avLst>
          </a:prstGeom>
          <a:noFill/>
          <a:ln w="28575" cap="flat" cmpd="sng">
            <a:solidFill>
              <a:srgbClr val="668F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當代的陳情書通常是陳情email、入口頁面長這樣。按下「我要繼續寫信」後，該怎麼寫呢？</a:t>
            </a:r>
            <a:endParaRPr sz="1800" b="1" i="0" u="none" strike="noStrike" cap="none" dirty="0">
              <a:solidFill>
                <a:srgbClr val="72533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Google Shape;1430;p147"/>
          <p:cNvSpPr/>
          <p:nvPr/>
        </p:nvSpPr>
        <p:spPr>
          <a:xfrm>
            <a:off x="7429500" y="1545758"/>
            <a:ext cx="1661100" cy="1826700"/>
          </a:xfrm>
          <a:prstGeom prst="round2DiagRect">
            <a:avLst>
              <a:gd name="adj1" fmla="val 16667"/>
              <a:gd name="adj2" fmla="val 0"/>
            </a:avLst>
          </a:prstGeom>
          <a:noFill/>
          <a:ln w="28575" cap="flat" cmpd="sng">
            <a:solidFill>
              <a:srgbClr val="668F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可是，</a:t>
            </a:r>
            <a:b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應該不是</a:t>
            </a:r>
            <a:b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每件陳情都找文化部吧？</a:t>
            </a:r>
            <a:endParaRPr sz="1800" b="1" i="0" u="none" strike="noStrike" cap="none" dirty="0">
              <a:solidFill>
                <a:srgbClr val="72533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Google Shape;1431;p147"/>
          <p:cNvSpPr txBox="1"/>
          <p:nvPr/>
        </p:nvSpPr>
        <p:spPr>
          <a:xfrm>
            <a:off x="177832" y="24488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i="0" u="none" strike="noStrike" cap="none" dirty="0">
                <a:solidFill>
                  <a:srgbClr val="CBC6C2"/>
                </a:solidFill>
                <a:latin typeface="Arial"/>
                <a:ea typeface="Arial"/>
                <a:cs typeface="Arial"/>
                <a:sym typeface="Arial"/>
              </a:rPr>
              <a:t>行動練習｜寫一封陳情信</a:t>
            </a:r>
            <a:endParaRPr sz="2400" b="1" i="0" u="none" strike="noStrike" cap="none" dirty="0">
              <a:solidFill>
                <a:srgbClr val="CBC6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432;p147"/>
          <p:cNvSpPr txBox="1">
            <a:spLocks/>
          </p:cNvSpPr>
          <p:nvPr/>
        </p:nvSpPr>
        <p:spPr>
          <a:xfrm>
            <a:off x="8523157" y="463140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51</a:t>
            </a:fld>
            <a:endParaRPr lang="en-US" dirty="0"/>
          </a:p>
        </p:txBody>
      </p:sp>
      <p:sp>
        <p:nvSpPr>
          <p:cNvPr id="9" name="Google Shape;1433;p147" descr="data:image/png;base64,iVBORw0KGgoAAAANSUhEUgAAAF0AAAB7CAYAAAAWhIzoAAAAAXNSR0IArs4c6QAAG1NJREFUeF7tnQl4VNX5xt9ZsickYQkgIgEBKaKggIqKgIq4gKDghktdcNdqa9Vq1bYutFpbH636dytuiIprFRQqiOACiCggO7iwhy2BQJbJzNz7f35nctMxBpJcJskQc1qczMy9557znu98y3u+c8azq6TMVhXFtiMfO69VXdP0WdUIeDwe84XzWvkqT2XQAdmyQgrJI/5vWxa3N+FbSwS8Xo98ti2v1/8z8H8COoAHrZCSEvxKTUjY40jV8vm/yMst21ZJMKiyYFg+r0/ecuk3MyBa0i3LUmKCV8kJCb9IoOqi04FgSIFgWF6vt6L6CtCR8jI7rKyUJPk8/7ugLhryS6oTQd5RWqYEj7dCc/wE9EA4pJbpqVViUmKFtWV7gVpkNVNqQqIqD0uJFVKK119ufKWgbCWGI7bA9tkVD8Q+7wiWKDMx5Sd1hCzLSENjHO6CXcXy+f0VKqZGoM9dtVKvrlih1Zvz1K55tu46cbDaZ2YaQBes/l4fLF2iwrCl1CSvvCGPbjz9VD0xdZKuOn2EEiVZspXpsbTT9ipJ0tjJUzW4by/leL16cf4c9T/4EJWUlGhkj56yvJ5GB3z+rmL59wx6UC3T034m6ffMnKY5q76Xx+vVcW3aasG6tXr76mvLpdrSjKXL1LFVK5VZljZs264TDu2mMU89rpx2ubItW2MGDFDXrEyNGv+i/jHyPI197z1dMXCgjmzTWte/MV6XH91PT34+V1lpyXpk2Ej5GpmzlF9YJH9Cwp4kvWrQzxj3pO4bMkrrC7do/KL5Kiwq1ZTLrzagF0lasiVPiZalEq9XPn+C+ma10KjHHtbWlEQlyaNWzZrppQsu0Zinn9XFJ52sL1au0Mh+x+hX2dm67vWJeuKcUTrnpX9rdI9eGtm7Dw5uo1L7rkD/vzmz9dF3K9S9ZY6+Xr9Rg7p11a3HnVARPOWVlujeNyfKl5igB84+Vyl+v15b9I3sQEhZGan6eNkK/fGUwVqav01WKKwleXnq0raterXI0YzVK9U8KU3LigqUWhrQmP4Df+JeNQb0XYEetG1d9sxzKmyWoKNz2uv2EwfJX+7hFFqWHv1gku44Y5jR3re/8qrGXniRAsEyLVy/TjO/XqQRA45T2e7dOqx9B7311Zca3ruvnvnkI9148mnyeqQpCxaqf4/uemDS+xp75ggpyr36xYIe6bgtWR7ZXlu2/mfsIAscZUDs6uW68k/KiQR5ot478a2n/DruNXeY/1iy1Pg8GFeSvjdpAyuiLyTWthBSj8Ky5bPL4XT0s10Obvn4VbgohuOJUA6WLVOPGQUTutmyzABzs0d4oD7znS3b1Bu5lxgDnoPX6MgvXmZJzEFfUVigNNunXaWlCiis9lnNNG/9RvVun6sNm/P02fIlumHwEC36ca265ByoxTs3q2NGtgJWQO2aZerzTesV2lGkAd266KVFi3Rxz8NVZHv13dp16tq2tRblF6hjVpYCRcVaV1ioPrntNGPlSs1atlx3DR+pZRs2qVO7NkqxpZCkNAYjzuxwzEFH2UxbsEB2ZoYG5nZGILU7FFKW36s1+QVanbdVx3bqpPk//KBju3bU5G+X6qCsTGWlZqh5RjOlJnr13pdz1aNTZ/3j42l66rzz9X/TPtaYwYOVWGZpu9/Wo1Pe152Dh2ry2lXqmpCuDcW7tHzbZt143ECNm/2ZSi1bp3frrk8WL9QVg06KOz8/5qB/uGyxJsyaqT8OHaGHP/5QD551vm6ZOEGjTzheC9euU492HTWkaxflB4N66LWJuvPCC3Tdq+N058Ah6t7uQL04fbqmrlmmly+9Xv/+dKauGTBAuy3p9vHP6+HhF+nat17QE5deqQSPRze/NE63nTlCM1ev1pqNG3X38LP0ef5WfblosY7Jba8nP5uuly++Jt4EXTEHHcNIxOm3PQp5bPnRseYzo23LDSta2Va4XD9DG/vNdxG9HNHbjrLHOBitbWowtZWrb8sTuc6YcmwBHlRE3Zs28JR4jGdjDnq8GKt4bkcT6A0wOtWC3qIK7qUB2tmoHgnLWGvCq1Eh0ACdccUyNkA7G9Ujq1UvVVG7jQqBBuhME+j7C+hO7svWrVuVnZ2thIQEw3OsWbNGzZs3V7NmzUxXCgoKzPcU1gbz8/MNJ9KiRYsadXX37t1KT083127fvt3cS33r1q3TQQcdpG3bttWqvho9tB4uciXpLKXt2LFDQ4YM0bnnnmv+Puyww3T33Xfr/vvv19ChQ1VUVKTZs2ebaxzgbrrpJrMM99xzz1WbzhEOh/XDDz+oc+fOBoaVK1fqmmuu0V//+ldt3rxZBxxwgB5//HHdeeed6tq1az1AFbtHuAIdqT7uuOOM2/PYY48pMzPT/H3KKafo8ssv1+jRo7VkyRIFg0ElJiZq4cKFmjFjhg4++GAzG/7zn//stQfUP336dDNAw4bBy0sbN25Uy5YtTX3vv/++WrdubeopKyvT3//+99ghUg81uQK9sLBQP/74o84880wdffTRevDBBzVz5kyddNJJ+uSTT3Tsscdq2bJlCoVCRlJXrVqlE0880UglKun111/fa9dQRYsXLzYzBHXCv507dyojI0OvvfaaBgwYYED/29/+pgMPPFCXXnppPUAVu0e4Ah3pQuJ27dqlr776SoMGDTL6+1//+pdRJxs2bNCKFSuMCmEGMDBff/21xowZo6SkJPl8vmrVi2MHmCXMmEMPPVRpaWlG+ktLS83fmzZtMgNTUxsRO9j2rSZXoO/bI5vubgK9AWSgCfT9BXT0anJysp5++mldddVVJv0N4+ckRaLTn332WWM4+Qy9jgvJKzq9JgUPxqxxer3CfcQOUJz1T/7GoNMO7At638n/5lru4V6nDtrn3Lt+/Xp16NBB8+fPV8+ePSuui84j31MueU3aXt01riQd0CdPnqyxY8fq17/+tfC/P/vsM2MwCZSWL19ufPZXX33VDMbzzz+vSy65xPjt+NR4HNWVcePGGQ8I3xxwVq9ebW7BiN57770GZDwaCkHStGnTDPgLFizQ7373O6WmphrjjRcEsHhVb775prnv4osv1vDhw5WSkmIMNG2kzbik3MNgnXrqqdU10fX3rkBHYnAPDz/8cF100UXq06ePkWS8mDlz5ujll182PvTEiRNNw5BIvnvkkUfMdwzC3gr1v/POO+YfgwcoeEf9+vUz91522WVGko855hh16dJFzzzzjHEjkXoK4L3wwgumTePHjzeDD4iOENDmUaNG6csvvzQzlecxsEg/A0epS4/IFeh0hoYCLC5j7969TYOPP/54ff/99yaQ+e1vf2s6BWCAhx+PxJ1++ulq27btT/KzKw8AdT/88MM64YQTTL3vvvuu2rVrpy1btuiKK64wlzPbvvnmG+Xk5FQETagEgq/27dubAaB9HTt2NLPxvPPOM0EcoDKAuL0OXYHao13EA3zGgDJj66q4Ar2uGvNLqTfuQSeqRRKRfv5GAnl1DKuTVOS8MnD87RhS531k7xTL45Hv92Yo69KI8vy4BB2A8vLyNGvWLKMO3nrrLWNQCfufeOIJ/eY3vzHvi4uLdeSRR2rKlCmGj8GwExVz3QMPPGBoCtQI+hzy7LbbbtOf//xn41W98cYbOv/8880goIowqgwuqumuu+6q00kXl6DTYzgaPJKXXnrJGMt//vOfRsKvvvpqvfjii7r99tuNRwRIXDN16lTz3VFHHWUMNxTz4MGDjV3BG8FNZCCghfG8AoGAuQ8bwfdvv/22PvzwQ2OcIe3qUtrjFnRAAQjYSthLDOq8efOUlZVlqGS8i169ehl1A9N5yCGHGKDggwAeFxGjivTjZiK9n3/+ufG6jjjiCI0YMcLQxbiM3H/99debe3jejTfe+MsEHWlHspFCR68zEKgBPBfUDt8BNN/jf/MdAKMueI+6iJZY7ic4436u5RoGzQns+J4669JziVudXqcKNQ4qj1v1EgfY1FkTmkCvM2j3XHET6PsT6JUNVfTpGE5wUtXpDxgtJ7Cpjn+JPnmDexzD5zCQTrBjNvnuR/uSXEk6q/BOSgSeAMGGUwhS4GZYz+Qf7h6+MT41bh5MX028AyJKx3th8FiThcSCySTbgKwAOBnqxN3js4YuLB8iHPBB3377rfGiiDEqF1egE6hAaFFuvfVW4xuTAUCBuiXgwFfGLSNiZGEavxgCC9+4JlKJL44/jTTjr69du9YsbrMm6vDlDAquI4FRXVKxNR3MTz/91AgCQsJ6MHQ3rzEBHQaQIIXCAjTSTvjNtIcJnDRpkgGcgAbATzvtNDMoULtt2rRRq1atqmUZoxtKvY6kQyMT3r/yyitmUODN4czjQdJp83fffWe0AIJIIFZVcSXp1Y08qgEJraxGold9qqujMX9fJ6A3ZsBi0be4BZ3lM1QHNgC7wNIddgIDBckFe0iuI+qKJbaBAwcKnYqhRaei8lirxdCy0MICCp/DrWAbMO4YPPJn6rvELeiQVagp+BOyubAV5C+y5AbAJCEBKHYDVcZqFCtWXEMBYAw6FDDpfJBZsJPQwiwzspr03nvv1ciTivWgxC3o+9pRlvIAG0OPYWMAmRkwjX/4wx8MtUsWMUuN9V0aLej1DWRtnhe/oHOwAIXto7YU8IXNnlF2kvosdohGdqZy8pFte5VAXgv7Rr2+uNuWHhM/vTaj6ubasGXr1vde19ZAiXJ9GbpwYD89NeMLJSdJJ3c6VG07dlDB6jX6eM0y3XL6cN30zkTl8KDkBI09Y5Q279yl9Ox0rduWr1ZpKfKlpGpHQYEOyGym4rBHmX7WSBvudLC4lHSEe7uk6UuW6Ozu3eWzwpq3cYtyMzKUmpio57+arXV5G1UQlO4fcprm7NymdydP0Q1Dh6l3p1ytyc9XTvPmmr18mXp0OEiZKWmavXSxju3WXUWWpeZ+ssUa7pSGuAQdod1kBzVn4UINOuxIpbI53SuRibJ5R6H+PXuWDs1po52BgM48rKeufnOCrNBujezTX6OP7NuggNZkZsct6JHGWwrJa850QfpDnpDsoEcBOyBvyJY/MUlJPml3aZksj6UUb7ISEjmNIL5LnINeHXjOqUnlpzDEO9rl3dnPQa9uUOLz+ybQG2Bc9gn06LOynFWiqj5rgH7F9SNdgw7PQcYUqyPsriNFmtRoyKhzzjlHN998s1k5YrEDwspNid5o4Ob+eL3HFegk9LA0BenEchw7MlgNYhWHrKtu3brp0Ucf1ciRI01aMitGtS333HOPqcdZkart/fF8vSvQSbRnLyhrof379zd54pBJ5AgaH3vTJiP95HuzKwIKtTYFFcX+U3Zf1GVOYW3aFMtrXYFOA9iOjtpgKQ4aljxDtqqTqMlgADSJ/FCqLErXtpD4yRooG4EbW3ENupMe4eSFR6dWRC/LNS3R/VxkXIPe2KSvPvvTBHp9ot0UkTYA2vsKerRO31PzowMlrqkPT6Q2NqQmgVxt6qvpMLpSL+QUstLO3kt8cPZtYkjxNNigSzYW/jmeTN++fU1yEVtSSMQhUYnjQ5yNV05if1UNjt4pzffOrmcyvCoba9Y8n3zySdMe9hexys92GAaaxCeyCyjR97E3CfeXxez77rtPF1xwgdmSyV4kXGKnjdTh7L4mRqE+pz1OAMf37Ojg7BlOAmHH+J6EzBXoVM6+TBrGwi6baunookWLzD7M3NxcAxADgB/PwnD37t01d+5ccxrRhAkTzGe4hGSKOfs5KwP/3//+16SpASYDQARMJheuKoCwyEymAPmCpGSQ34jbSgYYmWWk/xEZEzeQdkFaBkAwaCRCkd6BYBBjcA+pfMQGbJkh44D0DgqDQj/4nM2+CBTpg+RQsjf1L3/5i6mPzDZc6KoSraL75gp0QCB9AalgVG+55RaTT8LKO51joxQg01kGBYliRzPfMThssGKm0BkCq6poAgaE3dVILKcbOWcKAOTvf/9704cvvvjCxAOs+tNRfPunnnrKJJoCIM9gUIgbSNXgPSkdzDzS9Dich8969OihP/3pTyauADyAZYYS7CHB7PZmHxIxBzmZSDMbzfiblBCoEK5j5x6blBkgttLvqbgCnbAfCSGHEKkBTLJxOcyMTpHIg1Swww2ASfRhWyLXsWMOANgqTuOZMVUlfwI6KRKAwDOcc8CQROfMLiSOwWC6X3jhhSa/0QncUBF8xixipx6JnDyTuq699lrdcccdFRvEABjV6Ki6s88+2yStMisc9YGwcMQVsxc+iYHiM1QrSVHUC/cE74RgEInHVL04G6+cBqHjaXB03jnqINp4Rp+UEW2EY0VqVT4po7IBjN7kyzOjAXH+dj6P/i66fTU1qtX1yZWk19RK7+t18DdMY8dooWbYmogNcQaODmInkHLOJkDPMkOQ3ngtcQ26M6McrwOA8X4YCEDHeFIeeughY5BRY6TXoU7imbOJa9ArT1MGAcoYww3oeCO8okMxaBhWAG8CfR/meGVfHD+f8wBIAGVA2N+PLsdTwpOCy4dOZgbgtcRriWtJj1fQ9rVdTaDvK4Iu7m8C3QVo+3pLE+j7iqCL+12BjhdBcfaLYtSIRPGPiUIdYoprnCgPg4eBc8giF22t9pbqgpKaMqNkOkAJOPFB9BbMmgZIe2usK9DZ9wOrR0ACMcRWRbYXsrUEfxlwiU55j19N6A//QsgOT4LX4RQ6sad9pRBIBEJsc2Gg4UAIs6mX++BsuBeKAZDgcdh/xBGAhOh4NJyOBIgcOcgBOpSzzjrL7MaAW2GzMW2/8sorDfH1wQcfmPpgQgnvowfSOeX6o48+MhEtNAR0A4fz0A4OauMZUBcI356KK9DxlXHT8I15KA+j03AonLlIDgySj2u3dOlS4zdDm1Igibi+cnJSVQ0kxYOz0knzcLZJchwgUSfFIbzIHGBQSNfApYSNJOeGxXJ8eDgXaF6EhOfC3eBewh/BNEL7sucT9pQjCYkDIOgYXEfaESJ4JBbZ4Z7Yy4QQMDgIBf2FdWWgcFfZlBZT0HkoDN11111nJAROGv+Y7eo8HFoVSWS0kTCkGwqUAgsIXevwHMwSOlm5MFugdqGJqRMeG0mDZOOZ0aBTPwQTA8Rz4ILgszkcn81ezgBDtAEsA0/hOg7dh6hyOPobbrjBDBYzE1Adzog6EDKOEoShZNA4BBQcEC7aSBuY2c5O7piCDhcOoLCJjDLvmVLQrIBJo2gsqsY5dts5LZQGASSFjgAUoXvlwqBxLf/4GwmCOmZwnTwa5yhZkpx4Ls/gOgYHdhEVw4BwPzOFdvHM6M+4xzn40lElztmO0QQedXDSKfWiWnnlM2YJSVHUS/s41so56jymoO/NSMTyu6pWjlAf0LzOmQE8r1OnTkYvIwSoHMBw1Fks2xOrulzp9Fg9fG/1ONwKkkvhPbMG44ox5T3qgVcIL/hxZgV8O5J6xhln1EczXT0jbkGnN1WdJu3QvUg6RhU1hopCZSHteEhNhJcrWYjcFA06IJ988snGpWN5LHolH28FzwRPiZUdjNrevId9aFJMbo1rSY8ORBwjVzk44T3+OO4fmQDOkeLO6dAxQSnGlcQ16DHua9xU1wR6AwxFE+hNoDcAAg3wSFeSDuFDqExkR94KxoxwH5YRDwMuhN+mgBjDjcO/JmghciN6JZmnJiU6VcJJoXDuc3JSnBDfORsmFixgTdq2L9e4Ah0wSMghPY6Ql9Q1spsgegjBCf/JAiPjCm6FLCp4DArEE4lIeyvUT/ocB+Hw2xWce066HGkVzs+1kR3GaUcQTiQPATrvuQaqoCFOLKrpQLgCnUiQjpJvgk8Mp0GmE1KHRHNuOaQWrBsAwj7iykESQTA5XPXeGsnsgI0ERLgOEjwhr9i9xylHZFgxmDwT4GEJIa5gBmEYnROOagpEfV7nGnQiQahXOkriJtOa8xHJEyQihESCCuXoQEJzJJ7rCF4YlOpOIWVgSTglVQ+gyU1kEJhFJBWRGUxuISCjsvDLySKGf4cOcFjN+gSzps9yBboTqAAE3IgTiBCOI/EOo+gwjSwOMN0ZGO7ZG8Ff04bvD7p7T31xBXpNgWm6rmoEmkBvAMmoFvQW6fV/bmED4FCvjywoLJI/IUFeT+SsFM+ukjIOUYnw1+GgfFawXhvk6mG2VBwoVWr5z6i5qqMeb7KVYFbaqgQ9EA6q5f4g6batjdu36oCWtdsOX484/+RR1aqXJtBjPzRNoMce02prrDPQOarSW36QpTy2QgrLwyFonIdoS0GPzAGW8nhkl5+95bE8CnulyM+91qK4VS/GekUKbeAtbQ55JD8/QsueI1I17LASPD55nB+6tWzT7opSy7PD6gT0MttSiWVp5aYNys3K1twN6zR79UqVWWHlZrfQ0D79tPy7NZq88Cv5g2X649kjtTG/UHmhgPp1PFjptT2n0jXotoK2R7vLSjVr3fc6IbershO8Wl5Sqs7JKfLJ1gd5G7Vk9SrNXbFC9w8bocmz56p75y7q2SlXmSmJShM/YFULAamTHwy0La0vLtLry75R28QU9Wqbq3YtWsgX8CqQEDQSvnDTerXxpah7Thv5PLaCZSUqDNhauD1Px+d2UrK3lr1wC7pslcijCbM/VXEwrBv6DzTHEr48Z54OP7C1erbL1S6vdNurL2tbYaEeP2+0nvx0mlrnHKCerVrrsAM7KDPRX+tzIPco6YT6ZVbIlfcSCAb13CfTddSvfqUuzXOUlpKi4rIyLdi4Xkd16KjFeXlqlpmhNmnpwiFNDJbpnW++VlaLljo8J1sdM1rUTnRcgm7blt5ZvFjyWVq+Pk83DzpZM5Ys0qmH99S8zXnq0aaVHpk0WQWFpQpneDWsSy9NXTxfg47oq/6duihBtpLNrKydkFQDelgt0yN5JzUt6MWiYEhe21KRZSsbf9TnUaHNKcVBpScnaduOnUpLTjGcjUUCqWUpHA6qiJ/NCYbUKq12z5Rr0G2tLdipZmlJyttdrE7pmSphF3daklDbpbZUuKtQKckpSvL7FAqEtKVkt1qlpyvFnyRslc/Lkcu1K/m7dsvvx0+P6NGfBEcBK6yWaZF98DUu5QbIGCcMU4Wlcj6JGE7TUHOGpV3e6EjTzcnQte2GW9DN08oNvlEsHHzMfyPGnrbxP6/tGPtIjyJtx5g6nasd7PlFxfJ7fVWDXmaHlZ2cVKOfyKnxoNTFhS5Br4umVFcnarugJKBEr68isbVC0rk5bIXFjM+I9/B6PwJ9V2lAeMrGdXZcZYd7icwgW2EOg7dDapaaEhkZx6mubkjr83tb2rgjXwdk7zkRvz6b87NnoaZsW0XFJbI8fvnKf0e1QjlFg+4Aj7HD0uOQ1lrf1lNvQ1bY6Mn4LBHQOSgfkqvyQQ3/DwKKd6qT0zC2AAAAAElFTkSuQmCC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434;p147" descr="data:image/png;base64,iVBORw0KGgoAAAANSUhEUgAAAF0AAAB7CAYAAAAWhIzoAAAAAXNSR0IArs4c6QAAG1NJREFUeF7tnQl4VNX5xt9ZsickYQkgIgEBKaKggIqKgIq4gKDghktdcNdqa9Vq1bYutFpbH636dytuiIprFRQqiOACiCggO7iwhy2BQJbJzNz7f35nctMxBpJcJskQc1qczMy9557znu98y3u+c8azq6TMVhXFtiMfO69VXdP0WdUIeDwe84XzWvkqT2XQAdmyQgrJI/5vWxa3N+FbSwS8Xo98ti2v1/8z8H8COoAHrZCSEvxKTUjY40jV8vm/yMst21ZJMKiyYFg+r0/ecuk3MyBa0i3LUmKCV8kJCb9IoOqi04FgSIFgWF6vt6L6CtCR8jI7rKyUJPk8/7ugLhryS6oTQd5RWqYEj7dCc/wE9EA4pJbpqVViUmKFtWV7gVpkNVNqQqIqD0uJFVKK119ufKWgbCWGI7bA9tkVD8Q+7wiWKDMx5Sd1hCzLSENjHO6CXcXy+f0VKqZGoM9dtVKvrlih1Zvz1K55tu46cbDaZ2YaQBes/l4fLF2iwrCl1CSvvCGPbjz9VD0xdZKuOn2EEiVZspXpsbTT9ipJ0tjJUzW4by/leL16cf4c9T/4EJWUlGhkj56yvJ5GB3z+rmL59wx6UC3T034m6ffMnKY5q76Xx+vVcW3aasG6tXr76mvLpdrSjKXL1LFVK5VZljZs264TDu2mMU89rpx2ubItW2MGDFDXrEyNGv+i/jHyPI197z1dMXCgjmzTWte/MV6XH91PT34+V1lpyXpk2Ej5GpmzlF9YJH9Cwp4kvWrQzxj3pO4bMkrrC7do/KL5Kiwq1ZTLrzagF0lasiVPiZalEq9XPn+C+ma10KjHHtbWlEQlyaNWzZrppQsu0Zinn9XFJ52sL1au0Mh+x+hX2dm67vWJeuKcUTrnpX9rdI9eGtm7Dw5uo1L7rkD/vzmz9dF3K9S9ZY6+Xr9Rg7p11a3HnVARPOWVlujeNyfKl5igB84+Vyl+v15b9I3sQEhZGan6eNkK/fGUwVqav01WKKwleXnq0raterXI0YzVK9U8KU3LigqUWhrQmP4Df+JeNQb0XYEetG1d9sxzKmyWoKNz2uv2EwfJX+7hFFqWHv1gku44Y5jR3re/8qrGXniRAsEyLVy/TjO/XqQRA45T2e7dOqx9B7311Zca3ruvnvnkI9148mnyeqQpCxaqf4/uemDS+xp75ggpyr36xYIe6bgtWR7ZXlu2/mfsIAscZUDs6uW68k/KiQR5ot478a2n/DruNXeY/1iy1Pg8GFeSvjdpAyuiLyTWthBSj8Ky5bPL4XT0s10Obvn4VbgohuOJUA6WLVOPGQUTutmyzABzs0d4oD7znS3b1Bu5lxgDnoPX6MgvXmZJzEFfUVigNNunXaWlCiis9lnNNG/9RvVun6sNm/P02fIlumHwEC36ca265ByoxTs3q2NGtgJWQO2aZerzTesV2lGkAd266KVFi3Rxz8NVZHv13dp16tq2tRblF6hjVpYCRcVaV1ioPrntNGPlSs1atlx3DR+pZRs2qVO7NkqxpZCkNAYjzuxwzEFH2UxbsEB2ZoYG5nZGILU7FFKW36s1+QVanbdVx3bqpPk//KBju3bU5G+X6qCsTGWlZqh5RjOlJnr13pdz1aNTZ/3j42l66rzz9X/TPtaYwYOVWGZpu9/Wo1Pe152Dh2ry2lXqmpCuDcW7tHzbZt143ECNm/2ZSi1bp3frrk8WL9QVg06KOz8/5qB/uGyxJsyaqT8OHaGHP/5QD551vm6ZOEGjTzheC9euU492HTWkaxflB4N66LWJuvPCC3Tdq+N058Ah6t7uQL04fbqmrlmmly+9Xv/+dKauGTBAuy3p9vHP6+HhF+nat17QE5deqQSPRze/NE63nTlCM1ev1pqNG3X38LP0ef5WfblosY7Jba8nP5uuly++Jt4EXTEHHcNIxOm3PQp5bPnRseYzo23LDSta2Va4XD9DG/vNdxG9HNHbjrLHOBitbWowtZWrb8sTuc6YcmwBHlRE3Zs28JR4jGdjDnq8GKt4bkcT6A0wOtWC3qIK7qUB2tmoHgnLWGvCq1Eh0ACdccUyNkA7G9Ujq1UvVVG7jQqBBuhME+j7C+hO7svWrVuVnZ2thIQEw3OsWbNGzZs3V7NmzUxXCgoKzPcU1gbz8/MNJ9KiRYsadXX37t1KT083127fvt3cS33r1q3TQQcdpG3bttWqvho9tB4uciXpLKXt2LFDQ4YM0bnnnmv+Puyww3T33Xfr/vvv19ChQ1VUVKTZs2ebaxzgbrrpJrMM99xzz1WbzhEOh/XDDz+oc+fOBoaVK1fqmmuu0V//+ldt3rxZBxxwgB5//HHdeeed6tq1az1AFbtHuAIdqT7uuOOM2/PYY48pMzPT/H3KKafo8ssv1+jRo7VkyRIFg0ElJiZq4cKFmjFjhg4++GAzG/7zn//stQfUP336dDNAw4bBy0sbN25Uy5YtTX3vv/++WrdubeopKyvT3//+99ghUg81uQK9sLBQP/74o84880wdffTRevDBBzVz5kyddNJJ+uSTT3Tsscdq2bJlCoVCRlJXrVqlE0880UglKun111/fa9dQRYsXLzYzBHXCv507dyojI0OvvfaaBgwYYED/29/+pgMPPFCXXnppPUAVu0e4Ah3pQuJ27dqlr776SoMGDTL6+1//+pdRJxs2bNCKFSuMCmEGMDBff/21xowZo6SkJPl8vmrVi2MHmCXMmEMPPVRpaWlG+ktLS83fmzZtMgNTUxsRO9j2rSZXoO/bI5vubgK9AWSgCfT9BXT0anJysp5++mldddVVJv0N4+ckRaLTn332WWM4+Qy9jgvJKzq9JgUPxqxxer3CfcQOUJz1T/7GoNMO7At638n/5lru4V6nDtrn3Lt+/Xp16NBB8+fPV8+ePSuui84j31MueU3aXt01riQd0CdPnqyxY8fq17/+tfC/P/vsM2MwCZSWL19ufPZXX33VDMbzzz+vSy65xPjt+NR4HNWVcePGGQ8I3xxwVq9ebW7BiN57770GZDwaCkHStGnTDPgLFizQ7373O6WmphrjjRcEsHhVb775prnv4osv1vDhw5WSkmIMNG2kzbik3MNgnXrqqdU10fX3rkBHYnAPDz/8cF100UXq06ePkWS8mDlz5ujll182PvTEiRNNw5BIvnvkkUfMdwzC3gr1v/POO+YfgwcoeEf9+vUz91522WVGko855hh16dJFzzzzjHEjkXoK4L3wwgumTePHjzeDD4iOENDmUaNG6csvvzQzlecxsEg/A0epS4/IFeh0hoYCLC5j7969TYOPP/54ff/99yaQ+e1vf2s6BWCAhx+PxJ1++ulq27btT/KzKw8AdT/88MM64YQTTL3vvvuu2rVrpy1btuiKK64wlzPbvvnmG+Xk5FQETagEgq/27dubAaB9HTt2NLPxvPPOM0EcoDKAuL0OXYHao13EA3zGgDJj66q4Ar2uGvNLqTfuQSeqRRKRfv5GAnl1DKuTVOS8MnD87RhS531k7xTL45Hv92Yo69KI8vy4BB2A8vLyNGvWLKMO3nrrLWNQCfufeOIJ/eY3vzHvi4uLdeSRR2rKlCmGj8GwExVz3QMPPGBoCtQI+hzy7LbbbtOf//xn41W98cYbOv/8880goIowqgwuqumuu+6q00kXl6DTYzgaPJKXXnrJGMt//vOfRsKvvvpqvfjii7r99tuNRwRIXDN16lTz3VFHHWUMNxTz4MGDjV3BG8FNZCCghfG8AoGAuQ8bwfdvv/22PvzwQ2OcIe3qUtrjFnRAAQjYSthLDOq8efOUlZVlqGS8i169ehl1A9N5yCGHGKDggwAeFxGjivTjZiK9n3/+ufG6jjjiCI0YMcLQxbiM3H/99debe3jejTfe+MsEHWlHspFCR68zEKgBPBfUDt8BNN/jf/MdAKMueI+6iJZY7ic4436u5RoGzQns+J4669JziVudXqcKNQ4qj1v1EgfY1FkTmkCvM2j3XHET6PsT6JUNVfTpGE5wUtXpDxgtJ7Cpjn+JPnmDexzD5zCQTrBjNvnuR/uSXEk6q/BOSgSeAMGGUwhS4GZYz+Qf7h6+MT41bh5MX028AyJKx3th8FiThcSCySTbgKwAOBnqxN3js4YuLB8iHPBB3377rfGiiDEqF1egE6hAaFFuvfVW4xuTAUCBuiXgwFfGLSNiZGEavxgCC9+4JlKJL44/jTTjr69du9YsbrMm6vDlDAquI4FRXVKxNR3MTz/91AgCQsJ6MHQ3rzEBHQaQIIXCAjTSTvjNtIcJnDRpkgGcgAbATzvtNDMoULtt2rRRq1atqmUZoxtKvY6kQyMT3r/yyitmUODN4czjQdJp83fffWe0AIJIIFZVcSXp1Y08qgEJraxGold9qqujMX9fJ6A3ZsBi0be4BZ3lM1QHNgC7wNIddgIDBckFe0iuI+qKJbaBAwcKnYqhRaei8lirxdCy0MICCp/DrWAbMO4YPPJn6rvELeiQVagp+BOyubAV5C+y5AbAJCEBKHYDVcZqFCtWXEMBYAw6FDDpfJBZsJPQwiwzspr03nvv1ciTivWgxC3o+9pRlvIAG0OPYWMAmRkwjX/4wx8MtUsWMUuN9V0aLej1DWRtnhe/oHOwAIXto7YU8IXNnlF2kvosdohGdqZy8pFte5VAXgv7Rr2+uNuWHhM/vTaj6ubasGXr1vde19ZAiXJ9GbpwYD89NeMLJSdJJ3c6VG07dlDB6jX6eM0y3XL6cN30zkTl8KDkBI09Y5Q279yl9Ox0rduWr1ZpKfKlpGpHQYEOyGym4rBHmX7WSBvudLC4lHSEe7uk6UuW6Ozu3eWzwpq3cYtyMzKUmpio57+arXV5G1UQlO4fcprm7NymdydP0Q1Dh6l3p1ytyc9XTvPmmr18mXp0OEiZKWmavXSxju3WXUWWpeZ+ssUa7pSGuAQdod1kBzVn4UINOuxIpbI53SuRibJ5R6H+PXuWDs1po52BgM48rKeufnOCrNBujezTX6OP7NuggNZkZsct6JHGWwrJa850QfpDnpDsoEcBOyBvyJY/MUlJPml3aZksj6UUb7ISEjmNIL5LnINeHXjOqUnlpzDEO9rl3dnPQa9uUOLz+ybQG2Bc9gn06LOynFWiqj5rgH7F9SNdgw7PQcYUqyPsriNFmtRoyKhzzjlHN998s1k5YrEDwspNid5o4Ob+eL3HFegk9LA0BenEchw7MlgNYhWHrKtu3brp0Ucf1ciRI01aMitGtS333HOPqcdZkart/fF8vSvQSbRnLyhrof379zd54pBJ5AgaH3vTJiP95HuzKwIKtTYFFcX+U3Zf1GVOYW3aFMtrXYFOA9iOjtpgKQ4aljxDtqqTqMlgADSJ/FCqLErXtpD4yRooG4EbW3ENupMe4eSFR6dWRC/LNS3R/VxkXIPe2KSvPvvTBHp9ot0UkTYA2vsKerRO31PzowMlrqkPT6Q2NqQmgVxt6qvpMLpSL+QUstLO3kt8cPZtYkjxNNigSzYW/jmeTN++fU1yEVtSSMQhUYnjQ5yNV05if1UNjt4pzffOrmcyvCoba9Y8n3zySdMe9hexys92GAaaxCeyCyjR97E3CfeXxez77rtPF1xwgdmSyV4kXGKnjdTh7L4mRqE+pz1OAMf37Ojg7BlOAmHH+J6EzBXoVM6+TBrGwi6baunookWLzD7M3NxcAxADgB/PwnD37t01d+5ccxrRhAkTzGe4hGSKOfs5KwP/3//+16SpASYDQARMJheuKoCwyEymAPmCpGSQ34jbSgYYmWWk/xEZEzeQdkFaBkAwaCRCkd6BYBBjcA+pfMQGbJkh44D0DgqDQj/4nM2+CBTpg+RQsjf1L3/5i6mPzDZc6KoSraL75gp0QCB9AalgVG+55RaTT8LKO51joxQg01kGBYliRzPfMThssGKm0BkCq6poAgaE3dVILKcbOWcKAOTvf/9704cvvvjCxAOs+tNRfPunnnrKJJoCIM9gUIgbSNXgPSkdzDzS9Dich8969OihP/3pTyauADyAZYYS7CHB7PZmHxIxBzmZSDMbzfiblBCoEK5j5x6blBkgttLvqbgCnbAfCSGHEKkBTLJxOcyMTpHIg1Swww2ASfRhWyLXsWMOANgqTuOZMVUlfwI6KRKAwDOcc8CQROfMLiSOwWC6X3jhhSa/0QncUBF8xixipx6JnDyTuq699lrdcccdFRvEABjV6Ki6s88+2yStMisc9YGwcMQVsxc+iYHiM1QrSVHUC/cE74RgEInHVL04G6+cBqHjaXB03jnqINp4Rp+UEW2EY0VqVT4po7IBjN7kyzOjAXH+dj6P/i66fTU1qtX1yZWk19RK7+t18DdMY8dooWbYmogNcQaODmInkHLOJkDPMkOQ3ngtcQ26M6McrwOA8X4YCEDHeFIeeughY5BRY6TXoU7imbOJa9ArT1MGAcoYww3oeCO8okMxaBhWAG8CfR/meGVfHD+f8wBIAGVA2N+PLsdTwpOCy4dOZgbgtcRriWtJj1fQ9rVdTaDvK4Iu7m8C3QVo+3pLE+j7iqCL+12BjhdBcfaLYtSIRPGPiUIdYoprnCgPg4eBc8giF22t9pbqgpKaMqNkOkAJOPFB9BbMmgZIe2usK9DZ9wOrR0ACMcRWRbYXsrUEfxlwiU55j19N6A//QsgOT4LX4RQ6sad9pRBIBEJsc2Gg4UAIs6mX++BsuBeKAZDgcdh/xBGAhOh4NJyOBIgcOcgBOpSzzjrL7MaAW2GzMW2/8sorDfH1wQcfmPpgQgnvowfSOeX6o48+MhEtNAR0A4fz0A4OauMZUBcI356KK9DxlXHT8I15KA+j03AonLlIDgySj2u3dOlS4zdDm1Igibi+cnJSVQ0kxYOz0knzcLZJchwgUSfFIbzIHGBQSNfApYSNJOeGxXJ8eDgXaF6EhOfC3eBewh/BNEL7sucT9pQjCYkDIOgYXEfaESJ4JBbZ4Z7Yy4QQMDgIBf2FdWWgcFfZlBZT0HkoDN11111nJAROGv+Y7eo8HFoVSWS0kTCkGwqUAgsIXevwHMwSOlm5MFugdqGJqRMeG0mDZOOZ0aBTPwQTA8Rz4ILgszkcn81ezgBDtAEsA0/hOg7dh6hyOPobbrjBDBYzE1Adzog6EDKOEoShZNA4BBQcEC7aSBuY2c5O7piCDhcOoLCJjDLvmVLQrIBJo2gsqsY5dts5LZQGASSFjgAUoXvlwqBxLf/4GwmCOmZwnTwa5yhZkpx4Ls/gOgYHdhEVw4BwPzOFdvHM6M+4xzn40lElztmO0QQedXDSKfWiWnnlM2YJSVHUS/s41so56jymoO/NSMTyu6pWjlAf0LzOmQE8r1OnTkYvIwSoHMBw1Fks2xOrulzp9Fg9fG/1ONwKkkvhPbMG44ox5T3qgVcIL/hxZgV8O5J6xhln1EczXT0jbkGnN1WdJu3QvUg6RhU1hopCZSHteEhNhJcrWYjcFA06IJ988snGpWN5LHolH28FzwRPiZUdjNrevId9aFJMbo1rSY8ORBwjVzk44T3+OO4fmQDOkeLO6dAxQSnGlcQ16DHua9xU1wR6AwxFE+hNoDcAAg3wSFeSDuFDqExkR94KxoxwH5YRDwMuhN+mgBjDjcO/JmghciN6JZmnJiU6VcJJoXDuc3JSnBDfORsmFixgTdq2L9e4Ah0wSMghPY6Ql9Q1spsgegjBCf/JAiPjCm6FLCp4DArEE4lIeyvUT/ocB+Hw2xWce066HGkVzs+1kR3GaUcQTiQPATrvuQaqoCFOLKrpQLgCnUiQjpJvgk8Mp0GmE1KHRHNuOaQWrBsAwj7iykESQTA5XPXeGsnsgI0ERLgOEjwhr9i9xylHZFgxmDwT4GEJIa5gBmEYnROOagpEfV7nGnQiQahXOkriJtOa8xHJEyQihESCCuXoQEJzJJ7rCF4YlOpOIWVgSTglVQ+gyU1kEJhFJBWRGUxuISCjsvDLySKGf4cOcFjN+gSzps9yBboTqAAE3IgTiBCOI/EOo+gwjSwOMN0ZGO7ZG8Ff04bvD7p7T31xBXpNgWm6rmoEmkBvAMmoFvQW6fV/bmED4FCvjywoLJI/IUFeT+SsFM+ukjIOUYnw1+GgfFawXhvk6mG2VBwoVWr5z6i5qqMeb7KVYFbaqgQ9EA6q5f4g6batjdu36oCWtdsOX484/+RR1aqXJtBjPzRNoMce02prrDPQOarSW36QpTy2QgrLwyFonIdoS0GPzAGW8nhkl5+95bE8CnulyM+91qK4VS/GekUKbeAtbQ55JD8/QsueI1I17LASPD55nB+6tWzT7opSy7PD6gT0MttSiWVp5aYNys3K1twN6zR79UqVWWHlZrfQ0D79tPy7NZq88Cv5g2X649kjtTG/UHmhgPp1PFjptT2n0jXotoK2R7vLSjVr3fc6IbershO8Wl5Sqs7JKfLJ1gd5G7Vk9SrNXbFC9w8bocmz56p75y7q2SlXmSmJShM/YFULAamTHwy0La0vLtLry75R28QU9Wqbq3YtWsgX8CqQEDQSvnDTerXxpah7Thv5PLaCZSUqDNhauD1Px+d2UrK3lr1wC7pslcijCbM/VXEwrBv6DzTHEr48Z54OP7C1erbL1S6vdNurL2tbYaEeP2+0nvx0mlrnHKCerVrrsAM7KDPRX+tzIPco6YT6ZVbIlfcSCAb13CfTddSvfqUuzXOUlpKi4rIyLdi4Xkd16KjFeXlqlpmhNmnpwiFNDJbpnW++VlaLljo8J1sdM1rUTnRcgm7blt5ZvFjyWVq+Pk83DzpZM5Ys0qmH99S8zXnq0aaVHpk0WQWFpQpneDWsSy9NXTxfg47oq/6duihBtpLNrKydkFQDelgt0yN5JzUt6MWiYEhe21KRZSsbf9TnUaHNKcVBpScnaduOnUpLTjGcjUUCqWUpHA6qiJ/NCYbUKq12z5Rr0G2tLdipZmlJyttdrE7pmSphF3daklDbpbZUuKtQKckpSvL7FAqEtKVkt1qlpyvFnyRslc/Lkcu1K/m7dsvvx0+P6NGfBEcBK6yWaZF98DUu5QbIGCcMU4Wlcj6JGE7TUHOGpV3e6EjTzcnQte2GW9DN08oNvlEsHHzMfyPGnrbxP6/tGPtIjyJtx5g6nasd7PlFxfJ7fVWDXmaHlZ2cVKOfyKnxoNTFhS5Br4umVFcnarugJKBEr68isbVC0rk5bIXFjM+I9/B6PwJ9V2lAeMrGdXZcZYd7icwgW2EOg7dDapaaEhkZx6mubkjr83tb2rgjXwdk7zkRvz6b87NnoaZsW0XFJbI8fvnKf0e1QjlFg+4Aj7HD0uOQ1lrf1lNvQ1bY6Mn4LBHQOSgfkqvyQQ3/DwKKd6qT0zC2AAAAAElFTkSuQmCC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09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70" b="98222" l="79615" r="99259">
                        <a14:foregroundMark x1="84124" y1="83637" x2="84124" y2="83637"/>
                        <a14:foregroundMark x1="85161" y1="83573" x2="85161" y2="83573"/>
                        <a14:foregroundMark x1="85965" y1="83637" x2="85965" y2="83637"/>
                        <a14:foregroundMark x1="86749" y1="83637" x2="86749" y2="83637"/>
                        <a14:foregroundMark x1="84272" y1="88061" x2="84272" y2="88061"/>
                        <a14:foregroundMark x1="84928" y1="88315" x2="84928" y2="88315"/>
                        <a14:foregroundMark x1="84018" y1="89056" x2="84018" y2="89056"/>
                        <a14:foregroundMark x1="84166" y1="89860" x2="84166" y2="89860"/>
                        <a14:foregroundMark x1="83933" y1="90876" x2="83933" y2="90876"/>
                        <a14:foregroundMark x1="84526" y1="90898" x2="84526" y2="90898"/>
                        <a14:foregroundMark x1="84907" y1="90432" x2="84907" y2="90432"/>
                        <a14:foregroundMark x1="84865" y1="88908" x2="84865" y2="88908"/>
                        <a14:foregroundMark x1="85076" y1="87828" x2="85076" y2="87828"/>
                        <a14:foregroundMark x1="85013" y1="90135" x2="85013" y2="90135"/>
                        <a14:foregroundMark x1="84124" y1="88611" x2="84124" y2="88611"/>
                        <a14:foregroundMark x1="85161" y1="90538" x2="85161" y2="90538"/>
                        <a14:foregroundMark x1="90940" y1="88463" x2="90940" y2="88463"/>
                        <a14:foregroundMark x1="90940" y1="90241" x2="90940" y2="90241"/>
                        <a14:foregroundMark x1="91279" y1="91088" x2="91279" y2="91088"/>
                        <a14:foregroundMark x1="91744" y1="90876" x2="91744" y2="90876"/>
                        <a14:foregroundMark x1="92019" y1="89860" x2="92019" y2="89860"/>
                        <a14:foregroundMark x1="91829" y1="88802" x2="91935" y2="88823"/>
                        <a14:foregroundMark x1="91723" y1="88209" x2="91723" y2="8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85" t="82222"/>
          <a:stretch/>
        </p:blipFill>
        <p:spPr>
          <a:xfrm>
            <a:off x="-1558419" y="0"/>
            <a:ext cx="4045038" cy="3454838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52</a:t>
            </a:fld>
            <a:endParaRPr lang="zh-TW" altLang="en-US"/>
          </a:p>
        </p:txBody>
      </p:sp>
      <p:sp>
        <p:nvSpPr>
          <p:cNvPr id="6" name="Google Shape;1439;p148"/>
          <p:cNvSpPr txBox="1">
            <a:spLocks noGrp="1"/>
          </p:cNvSpPr>
          <p:nvPr>
            <p:ph type="title"/>
          </p:nvPr>
        </p:nvSpPr>
        <p:spPr>
          <a:xfrm>
            <a:off x="1561071" y="502183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2592"/>
              <a:buNone/>
            </a:pPr>
            <a:r>
              <a:rPr lang="zh-TW" sz="2400" b="1" dirty="0"/>
              <a:t>陳情</a:t>
            </a:r>
            <a:r>
              <a:rPr lang="zh-TW" sz="2400" b="1" dirty="0" smtClean="0"/>
              <a:t>的</a:t>
            </a:r>
            <a:r>
              <a:rPr lang="zh-TW" altLang="en-US" sz="2400" b="1" dirty="0"/>
              <a:t>概念</a:t>
            </a:r>
            <a:endParaRPr sz="2400" b="1" dirty="0"/>
          </a:p>
        </p:txBody>
      </p:sp>
      <p:sp>
        <p:nvSpPr>
          <p:cNvPr id="7" name="Google Shape;1440;p148"/>
          <p:cNvSpPr txBox="1">
            <a:spLocks noGrp="1"/>
          </p:cNvSpPr>
          <p:nvPr>
            <p:ph type="body" idx="1"/>
          </p:nvPr>
        </p:nvSpPr>
        <p:spPr>
          <a:xfrm>
            <a:off x="464100" y="1170125"/>
            <a:ext cx="8520600" cy="3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457200" lvl="0" indent="-36467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42857"/>
              <a:buChar char="▪"/>
            </a:pPr>
            <a:r>
              <a:rPr lang="zh-TW" b="1" dirty="0"/>
              <a:t>針對有問題的行政措施，</a:t>
            </a:r>
            <a:r>
              <a:rPr lang="zh-TW" b="1" dirty="0" smtClean="0"/>
              <a:t>陳述情</a:t>
            </a:r>
            <a:r>
              <a:rPr lang="zh-TW" altLang="en-US" b="1" dirty="0" smtClean="0"/>
              <a:t>形</a:t>
            </a:r>
            <a:r>
              <a:rPr lang="zh-TW" b="1" dirty="0" smtClean="0"/>
              <a:t>，</a:t>
            </a:r>
            <a:r>
              <a:rPr lang="zh-TW" b="1" dirty="0"/>
              <a:t>並提出</a:t>
            </a:r>
            <a:r>
              <a:rPr lang="zh-TW" b="1" dirty="0" smtClean="0"/>
              <a:t>具體</a:t>
            </a:r>
            <a:r>
              <a:rPr lang="zh-TW" altLang="en-US" b="1" dirty="0"/>
              <a:t>意見</a:t>
            </a:r>
            <a:r>
              <a:rPr lang="zh-TW" b="1" dirty="0" smtClean="0"/>
              <a:t>或</a:t>
            </a:r>
            <a:r>
              <a:rPr lang="zh-TW" b="1" dirty="0"/>
              <a:t>訴</a:t>
            </a:r>
            <a:r>
              <a:rPr lang="zh-TW" b="1" dirty="0" smtClean="0"/>
              <a:t>求</a:t>
            </a:r>
            <a:r>
              <a:rPr lang="en-US" altLang="zh-TW" b="1" dirty="0"/>
              <a:t/>
            </a:r>
            <a:br>
              <a:rPr lang="en-US" altLang="zh-TW" b="1" dirty="0"/>
            </a:br>
            <a:endParaRPr b="1" dirty="0"/>
          </a:p>
          <a:p>
            <a:pPr marL="457200" lvl="0" indent="-36467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42857"/>
              <a:buChar char="▪"/>
            </a:pPr>
            <a:r>
              <a:rPr lang="zh-TW" b="1" dirty="0"/>
              <a:t>文言文：係指人民對於行政興革之建議、行政法令之查詢、行政違失之舉發或行政上權益之維護，以書面或言詞向各機關提出之具體陳情</a:t>
            </a:r>
            <a:r>
              <a:rPr lang="zh-TW" b="1" dirty="0" smtClean="0"/>
              <a:t>。</a:t>
            </a:r>
            <a:r>
              <a:rPr lang="en-US" altLang="zh-TW" b="1" dirty="0"/>
              <a:t/>
            </a:r>
            <a:br>
              <a:rPr lang="en-US" altLang="zh-TW" b="1" dirty="0"/>
            </a:br>
            <a:endParaRPr b="1" dirty="0"/>
          </a:p>
          <a:p>
            <a:pPr marL="457200" lvl="0" indent="-364671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42857"/>
              <a:buChar char="▪"/>
            </a:pPr>
            <a:r>
              <a:rPr lang="zh-TW" b="1" dirty="0"/>
              <a:t>白話文：原先與考古遺址相關的行政事務有一系列依據法律</a:t>
            </a:r>
            <a:r>
              <a:rPr lang="zh-TW" b="1" dirty="0" smtClean="0"/>
              <a:t>、</a:t>
            </a:r>
            <a:r>
              <a:rPr lang="zh-TW" altLang="en-US" b="1" dirty="0" smtClean="0"/>
              <a:t>合</a:t>
            </a:r>
            <a:r>
              <a:rPr lang="zh-TW" b="1" dirty="0" smtClean="0"/>
              <a:t>理的</a:t>
            </a:r>
            <a:r>
              <a:rPr lang="zh-TW" b="1" dirty="0"/>
              <a:t>行政處理流程與作法</a:t>
            </a:r>
            <a:r>
              <a:rPr lang="zh-TW" b="1" dirty="0" smtClean="0"/>
              <a:t>，</a:t>
            </a:r>
            <a:r>
              <a:rPr lang="zh-TW" altLang="en-US" b="1" dirty="0" smtClean="0"/>
              <a:t>衡量考古</a:t>
            </a:r>
            <a:r>
              <a:rPr lang="zh-TW" b="1" dirty="0" smtClean="0"/>
              <a:t>遺址重要</a:t>
            </a:r>
            <a:r>
              <a:rPr lang="zh-TW" altLang="en-US" b="1" dirty="0" smtClean="0"/>
              <a:t>性，作</a:t>
            </a:r>
            <a:r>
              <a:rPr lang="zh-TW" b="1" dirty="0" smtClean="0"/>
              <a:t>決議</a:t>
            </a:r>
            <a:r>
              <a:rPr lang="zh-TW" b="1" dirty="0"/>
              <a:t>與處理，但依據現況</a:t>
            </a:r>
            <a:r>
              <a:rPr lang="zh-TW" b="1" dirty="0" smtClean="0"/>
              <a:t>我們</a:t>
            </a:r>
            <a:r>
              <a:rPr lang="zh-TW" altLang="en-US" b="1" dirty="0" smtClean="0"/>
              <a:t>認為</a:t>
            </a:r>
            <a:r>
              <a:rPr lang="zh-TW" b="1" dirty="0" smtClean="0"/>
              <a:t>有</a:t>
            </a:r>
            <a:r>
              <a:rPr lang="zh-TW" b="1" dirty="0"/>
              <a:t>違法（違背保護考古遺址的文化資產</a:t>
            </a:r>
            <a:r>
              <a:rPr lang="zh-TW" b="1" dirty="0" smtClean="0"/>
              <a:t>法</a:t>
            </a:r>
            <a:r>
              <a:rPr lang="zh-TW" altLang="en-US" b="1" dirty="0"/>
              <a:t>目的</a:t>
            </a:r>
            <a:r>
              <a:rPr lang="zh-TW" b="1" dirty="0" smtClean="0"/>
              <a:t>）</a:t>
            </a:r>
            <a:r>
              <a:rPr lang="zh-TW" b="1" dirty="0"/>
              <a:t>或失誤，因此提出書面建議</a:t>
            </a:r>
            <a:r>
              <a:rPr lang="zh-TW" b="1" dirty="0" smtClean="0"/>
              <a:t>，</a:t>
            </a:r>
            <a:r>
              <a:rPr lang="zh-TW" altLang="en-US" b="1" dirty="0" smtClean="0"/>
              <a:t>稱為</a:t>
            </a:r>
            <a:r>
              <a:rPr lang="zh-TW" b="1" dirty="0" smtClean="0"/>
              <a:t>陳情</a:t>
            </a:r>
            <a:r>
              <a:rPr lang="zh-TW" b="1" dirty="0"/>
              <a:t>。</a:t>
            </a:r>
            <a:endParaRPr b="1" dirty="0"/>
          </a:p>
          <a:p>
            <a:pPr marL="1143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42857"/>
              <a:buNone/>
            </a:pPr>
            <a:endParaRPr b="1" dirty="0"/>
          </a:p>
          <a:p>
            <a:pPr marL="457200" lvl="0" indent="-36467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42857"/>
              <a:buChar char="▪"/>
            </a:pPr>
            <a:r>
              <a:rPr lang="zh-TW" b="1" dirty="0"/>
              <a:t>「一人一信聲援漢本遺址」行動，想看更多版本可以前往 </a:t>
            </a:r>
            <a:r>
              <a:rPr lang="zh-TW" u="sng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https://www.facebook.com/notes/2712519332399154/?fbclid=IwAR1a779RtdPhHJl89jewP3wKzHRIrwmLUcZeUzdt9PbDe0lD9VxnXa2xSBc</a:t>
            </a:r>
            <a:endParaRPr b="1" dirty="0">
              <a:solidFill>
                <a:schemeClr val="accent3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42857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60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446;p149"/>
          <p:cNvGrpSpPr/>
          <p:nvPr/>
        </p:nvGrpSpPr>
        <p:grpSpPr>
          <a:xfrm>
            <a:off x="826535" y="1002493"/>
            <a:ext cx="3896743" cy="3477240"/>
            <a:chOff x="659558" y="0"/>
            <a:chExt cx="3896743" cy="3477240"/>
          </a:xfrm>
          <a:noFill/>
        </p:grpSpPr>
        <p:sp>
          <p:nvSpPr>
            <p:cNvPr id="6" name="Google Shape;1447;p149"/>
            <p:cNvSpPr/>
            <p:nvPr/>
          </p:nvSpPr>
          <p:spPr>
            <a:xfrm>
              <a:off x="659558" y="0"/>
              <a:ext cx="3477240" cy="3477240"/>
            </a:xfrm>
            <a:prstGeom prst="triangle">
              <a:avLst>
                <a:gd name="adj" fmla="val 50000"/>
              </a:avLst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448;p149"/>
            <p:cNvSpPr/>
            <p:nvPr/>
          </p:nvSpPr>
          <p:spPr>
            <a:xfrm>
              <a:off x="2532016" y="349706"/>
              <a:ext cx="1992529" cy="803478"/>
            </a:xfrm>
            <a:prstGeom prst="roundRect">
              <a:avLst>
                <a:gd name="adj" fmla="val 16667"/>
              </a:avLst>
            </a:prstGeom>
            <a:solidFill>
              <a:srgbClr val="72533A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449;p149"/>
            <p:cNvSpPr txBox="1"/>
            <p:nvPr/>
          </p:nvSpPr>
          <p:spPr>
            <a:xfrm>
              <a:off x="2571239" y="388929"/>
              <a:ext cx="1914083" cy="725032"/>
            </a:xfrm>
            <a:prstGeom prst="rect">
              <a:avLst/>
            </a:prstGeom>
            <a:grpFill/>
            <a:ln>
              <a:solidFill>
                <a:srgbClr val="72533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0" i="0" u="none" strike="noStrike" cap="none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憲法</a:t>
              </a:r>
              <a:endParaRPr sz="1400" b="0" i="0" u="none" strike="noStrike" cap="none" dirty="0">
                <a:solidFill>
                  <a:srgbClr val="CBC6C2"/>
                </a:solidFill>
                <a:sym typeface="Arial"/>
              </a:endParaRPr>
            </a:p>
          </p:txBody>
        </p:sp>
        <p:sp>
          <p:nvSpPr>
            <p:cNvPr id="9" name="Google Shape;1450;p149"/>
            <p:cNvSpPr/>
            <p:nvPr/>
          </p:nvSpPr>
          <p:spPr>
            <a:xfrm>
              <a:off x="2532016" y="1267111"/>
              <a:ext cx="1992529" cy="803478"/>
            </a:xfrm>
            <a:prstGeom prst="roundRect">
              <a:avLst>
                <a:gd name="adj" fmla="val 16667"/>
              </a:avLst>
            </a:prstGeom>
            <a:solidFill>
              <a:srgbClr val="72533A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451;p149"/>
            <p:cNvSpPr txBox="1"/>
            <p:nvPr/>
          </p:nvSpPr>
          <p:spPr>
            <a:xfrm>
              <a:off x="2571239" y="1306334"/>
              <a:ext cx="1914083" cy="72503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0" i="0" u="none" strike="noStrike" cap="none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法律</a:t>
              </a:r>
              <a:br>
                <a:rPr lang="zh-TW" sz="2400" b="0" i="0" u="none" strike="noStrike" cap="none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sz="1200" b="0" i="0" u="none" strike="noStrike" cap="none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（法、律、條例、通則）</a:t>
              </a:r>
              <a:endParaRPr sz="1600" b="0" i="0" u="none" strike="noStrike" cap="none" dirty="0">
                <a:solidFill>
                  <a:srgbClr val="CBC6C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Google Shape;1452;p149"/>
            <p:cNvSpPr/>
            <p:nvPr/>
          </p:nvSpPr>
          <p:spPr>
            <a:xfrm>
              <a:off x="2500260" y="2184516"/>
              <a:ext cx="2056041" cy="935411"/>
            </a:xfrm>
            <a:prstGeom prst="roundRect">
              <a:avLst>
                <a:gd name="adj" fmla="val 16667"/>
              </a:avLst>
            </a:prstGeom>
            <a:solidFill>
              <a:srgbClr val="72533A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SzPts val="1400"/>
              </a:pPr>
              <a:r>
                <a:rPr lang="zh-TW" altLang="en-US" sz="1800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法規命令</a:t>
              </a:r>
              <a:r>
                <a:rPr lang="zh-TW" altLang="en-US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/>
              </a:r>
              <a:br>
                <a:rPr lang="zh-TW" altLang="en-US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altLang="en-US" sz="1200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（規程、規則、細則、辦法</a:t>
              </a:r>
              <a:r>
                <a:rPr lang="zh-TW" altLang="en-US" sz="1200" dirty="0" smtClean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、綱要</a:t>
              </a:r>
              <a:r>
                <a:rPr lang="zh-TW" altLang="en-US" sz="1200" dirty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、標準及準則</a:t>
              </a:r>
              <a:r>
                <a:rPr lang="zh-TW" altLang="en-US" sz="1200" dirty="0" smtClean="0">
                  <a:solidFill>
                    <a:srgbClr val="CBC6C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）</a:t>
              </a:r>
              <a:endParaRPr lang="zh-TW" altLang="en-US" sz="1200" dirty="0">
                <a:solidFill>
                  <a:srgbClr val="CBC6C2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7" name="Freeform 2"/>
          <p:cNvSpPr/>
          <p:nvPr/>
        </p:nvSpPr>
        <p:spPr>
          <a:xfrm>
            <a:off x="-205774" y="3852637"/>
            <a:ext cx="1794050" cy="1577860"/>
          </a:xfrm>
          <a:custGeom>
            <a:avLst/>
            <a:gdLst/>
            <a:ahLst/>
            <a:cxnLst/>
            <a:rect l="l" t="t" r="r" b="b"/>
            <a:pathLst>
              <a:path w="5410276" h="4758318">
                <a:moveTo>
                  <a:pt x="0" y="0"/>
                </a:moveTo>
                <a:lnTo>
                  <a:pt x="5410276" y="0"/>
                </a:lnTo>
                <a:lnTo>
                  <a:pt x="5410276" y="4758318"/>
                </a:lnTo>
                <a:lnTo>
                  <a:pt x="0" y="4758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 rot="1418606">
            <a:off x="5807325" y="-1333920"/>
            <a:ext cx="4009350" cy="3548341"/>
          </a:xfrm>
          <a:custGeom>
            <a:avLst/>
            <a:gdLst/>
            <a:ahLst/>
            <a:cxnLst/>
            <a:rect l="l" t="t" r="r" b="b"/>
            <a:pathLst>
              <a:path w="14717582" h="12944060">
                <a:moveTo>
                  <a:pt x="0" y="0"/>
                </a:moveTo>
                <a:lnTo>
                  <a:pt x="14717581" y="0"/>
                </a:lnTo>
                <a:lnTo>
                  <a:pt x="14717581" y="12944060"/>
                </a:lnTo>
                <a:lnTo>
                  <a:pt x="0" y="12944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53</a:t>
            </a:fld>
            <a:endParaRPr lang="zh-TW" altLang="en-US"/>
          </a:p>
        </p:txBody>
      </p:sp>
      <p:sp>
        <p:nvSpPr>
          <p:cNvPr id="13" name="Google Shape;1454;p149"/>
          <p:cNvSpPr/>
          <p:nvPr/>
        </p:nvSpPr>
        <p:spPr>
          <a:xfrm>
            <a:off x="5534500" y="440250"/>
            <a:ext cx="3490200" cy="90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5602" y="64021"/>
                </a:moveTo>
                <a:lnTo>
                  <a:pt x="-30976" y="161300"/>
                </a:lnTo>
              </a:path>
            </a:pathLst>
          </a:custGeom>
          <a:solidFill>
            <a:schemeClr val="lt1"/>
          </a:solidFill>
          <a:ln w="38100" cap="flat" cmpd="sng">
            <a:solidFill>
              <a:srgbClr val="7253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憲法</a:t>
            </a:r>
            <a:r>
              <a:rPr lang="zh-TW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第16條</a:t>
            </a:r>
            <a:br>
              <a:rPr lang="zh-TW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人民有請願、訴願及訴訟之權。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55;p149"/>
          <p:cNvSpPr/>
          <p:nvPr/>
        </p:nvSpPr>
        <p:spPr>
          <a:xfrm>
            <a:off x="5534525" y="1558450"/>
            <a:ext cx="3490200" cy="116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7996" y="45337"/>
                </a:moveTo>
                <a:lnTo>
                  <a:pt x="-32740" y="117964"/>
                </a:lnTo>
              </a:path>
            </a:pathLst>
          </a:custGeom>
          <a:solidFill>
            <a:schemeClr val="lt1"/>
          </a:solidFill>
          <a:ln w="38100" cap="flat" cmpd="sng">
            <a:solidFill>
              <a:srgbClr val="7253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行政程序法</a:t>
            </a:r>
            <a:r>
              <a:rPr lang="zh-TW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第170條第1項</a:t>
            </a:r>
            <a:endParaRPr sz="18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行政機關對人民之陳情，應訂定作業規定，指派人員迅速、確實處理之。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456;p149"/>
          <p:cNvSpPr/>
          <p:nvPr/>
        </p:nvSpPr>
        <p:spPr>
          <a:xfrm>
            <a:off x="5589925" y="2994525"/>
            <a:ext cx="3434700" cy="197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884" y="58729"/>
                </a:moveTo>
                <a:lnTo>
                  <a:pt x="-35488" y="48358"/>
                </a:lnTo>
              </a:path>
            </a:pathLst>
          </a:custGeom>
          <a:solidFill>
            <a:schemeClr val="lt1"/>
          </a:solidFill>
          <a:ln w="38100" cap="flat" cmpd="sng">
            <a:solidFill>
              <a:srgbClr val="7253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行政院及所屬各機關處理人民陳情案件</a:t>
            </a:r>
            <a:r>
              <a:rPr lang="zh-TW" sz="1800" b="1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要點</a:t>
            </a:r>
            <a:r>
              <a:rPr lang="zh-TW" altLang="en-US" b="1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（地方政府亦有規定）</a:t>
            </a:r>
            <a:endParaRPr b="1" i="0" u="none" strike="noStrike" cap="none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6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所稱人民陳情案件，係指人民對於行政興革之建議、行政法令之查詢、行政違失之舉發或行政上權益之</a:t>
            </a:r>
            <a:r>
              <a:rPr lang="zh-TW" sz="16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維護</a:t>
            </a:r>
            <a:r>
              <a:rPr lang="en-US" altLang="zh-TW" sz="16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6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行政程序法</a:t>
            </a:r>
            <a:r>
              <a:rPr lang="en-US" altLang="zh-TW" sz="16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§168)</a:t>
            </a:r>
            <a:r>
              <a:rPr lang="zh-TW" sz="1600" b="0" i="0" u="none" strike="noStrike" cap="none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1600" b="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以書面或言詞向各機關提出之具體陳情。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457;p149"/>
          <p:cNvSpPr txBox="1"/>
          <p:nvPr/>
        </p:nvSpPr>
        <p:spPr>
          <a:xfrm>
            <a:off x="311700" y="445025"/>
            <a:ext cx="44115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陳情</a:t>
            </a:r>
            <a:r>
              <a:rPr lang="zh-TW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的</a:t>
            </a:r>
            <a:r>
              <a:rPr lang="zh-TW" altLang="en-US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法律</a:t>
            </a:r>
            <a:r>
              <a:rPr lang="zh-TW" altLang="en-US" sz="2400" b="1" dirty="0" smtClean="0">
                <a:solidFill>
                  <a:schemeClr val="lt1"/>
                </a:solidFill>
              </a:rPr>
              <a:t>定位與行政單位處理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88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54</a:t>
            </a:fld>
            <a:endParaRPr lang="zh-TW" altLang="en-US"/>
          </a:p>
        </p:txBody>
      </p:sp>
      <p:sp>
        <p:nvSpPr>
          <p:cNvPr id="5" name="Google Shape;1462;p150"/>
          <p:cNvSpPr txBox="1">
            <a:spLocks/>
          </p:cNvSpPr>
          <p:nvPr/>
        </p:nvSpPr>
        <p:spPr>
          <a:xfrm>
            <a:off x="311700" y="202994"/>
            <a:ext cx="534832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92592"/>
            </a:pPr>
            <a:r>
              <a:rPr lang="zh-TW" altLang="en-US" sz="2400" b="1" dirty="0" smtClean="0"/>
              <a:t>辨別陳述事情與提出具體訴求</a:t>
            </a:r>
            <a:br>
              <a:rPr lang="zh-TW" altLang="en-US" sz="2400" b="1" dirty="0" smtClean="0"/>
            </a:br>
            <a:r>
              <a:rPr lang="zh-TW" altLang="en-US" sz="2400" b="1" dirty="0" smtClean="0"/>
              <a:t>我們生活中的對話經常在使用！</a:t>
            </a:r>
            <a:endParaRPr lang="zh-TW" altLang="en-US" sz="2400" b="1" dirty="0"/>
          </a:p>
        </p:txBody>
      </p:sp>
      <p:sp>
        <p:nvSpPr>
          <p:cNvPr id="6" name="Google Shape;1463;p150"/>
          <p:cNvSpPr txBox="1">
            <a:spLocks/>
          </p:cNvSpPr>
          <p:nvPr/>
        </p:nvSpPr>
        <p:spPr>
          <a:xfrm>
            <a:off x="311700" y="1060879"/>
            <a:ext cx="8520600" cy="3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spcBef>
                <a:spcPts val="600"/>
              </a:spcBef>
              <a:buSzPts val="2400"/>
              <a:buFont typeface="Arial"/>
              <a:buChar char="▪"/>
            </a:pPr>
            <a:r>
              <a:rPr lang="zh-TW" altLang="en-US" sz="1800" b="1" dirty="0" smtClean="0"/>
              <a:t>練習辨識「陳」述事「情」</a:t>
            </a:r>
          </a:p>
          <a:p>
            <a:pPr marL="457200" indent="-228600">
              <a:spcBef>
                <a:spcPts val="600"/>
              </a:spcBef>
              <a:buSzPts val="2400"/>
            </a:pPr>
            <a:endParaRPr lang="zh-TW" altLang="en-US" sz="1800" b="1" dirty="0" smtClean="0"/>
          </a:p>
          <a:p>
            <a:pPr marL="457200" indent="-228600">
              <a:spcBef>
                <a:spcPts val="600"/>
              </a:spcBef>
              <a:buSzPts val="2400"/>
            </a:pPr>
            <a:endParaRPr lang="zh-TW" altLang="en-US" sz="1800" b="1" dirty="0" smtClean="0"/>
          </a:p>
          <a:p>
            <a:pPr marL="76200">
              <a:spcBef>
                <a:spcPts val="600"/>
              </a:spcBef>
              <a:buSzPts val="2400"/>
            </a:pPr>
            <a:endParaRPr lang="zh-TW" altLang="en-US" sz="1800" b="1" dirty="0" smtClean="0"/>
          </a:p>
          <a:p>
            <a:pPr marL="457200" indent="-381000">
              <a:spcBef>
                <a:spcPts val="600"/>
              </a:spcBef>
              <a:buSzPts val="2400"/>
              <a:buFont typeface="Arial"/>
              <a:buChar char="▪"/>
            </a:pPr>
            <a:r>
              <a:rPr lang="zh-TW" altLang="en-US" sz="1800" b="1" dirty="0"/>
              <a:t>意見與</a:t>
            </a:r>
            <a:r>
              <a:rPr lang="zh-TW" altLang="en-US" sz="1800" b="1" dirty="0" smtClean="0"/>
              <a:t>訴求（訴求有</a:t>
            </a:r>
            <a:r>
              <a:rPr lang="zh-TW" altLang="en-US" sz="1800" b="1" u="sng" dirty="0" smtClean="0"/>
              <a:t>對象</a:t>
            </a:r>
            <a:r>
              <a:rPr lang="zh-TW" altLang="en-US" sz="1800" b="1" dirty="0" smtClean="0"/>
              <a:t>，向其傳達你認為這件事應該發生的</a:t>
            </a:r>
            <a:r>
              <a:rPr lang="zh-TW" altLang="en-US" sz="1800" b="1" u="sng" dirty="0" smtClean="0"/>
              <a:t>目的或目標</a:t>
            </a:r>
            <a:r>
              <a:rPr lang="zh-TW" altLang="en-US" sz="1800" b="1" dirty="0" smtClean="0"/>
              <a:t>，</a:t>
            </a:r>
            <a:r>
              <a:rPr lang="en-US" altLang="zh-TW" sz="1800" b="1" dirty="0" smtClean="0"/>
              <a:t/>
            </a:r>
            <a:br>
              <a:rPr lang="en-US" altLang="zh-TW" sz="1800" b="1" dirty="0" smtClean="0"/>
            </a:br>
            <a:r>
              <a:rPr lang="zh-TW" altLang="en-US" sz="1800" b="1" dirty="0" smtClean="0"/>
              <a:t>否則我們就不想花時間寫這份「書信」）</a:t>
            </a:r>
            <a:endParaRPr lang="zh-TW" altLang="en-US" sz="1800" b="1" dirty="0"/>
          </a:p>
        </p:txBody>
      </p:sp>
      <p:sp>
        <p:nvSpPr>
          <p:cNvPr id="7" name="Google Shape;1464;p150"/>
          <p:cNvSpPr/>
          <p:nvPr/>
        </p:nvSpPr>
        <p:spPr>
          <a:xfrm>
            <a:off x="416098" y="1742692"/>
            <a:ext cx="2530500" cy="695700"/>
          </a:xfrm>
          <a:prstGeom prst="wedgeRoundRectCallout">
            <a:avLst>
              <a:gd name="adj1" fmla="val -36014"/>
              <a:gd name="adj2" fmla="val -76499"/>
              <a:gd name="adj3" fmla="val 16667"/>
            </a:avLst>
          </a:prstGeom>
          <a:noFill/>
          <a:ln w="254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那天</a:t>
            </a:r>
            <a:r>
              <a:rPr lang="zh-TW" altLang="en-US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聽了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ITXY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演唱會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，羨慕吧！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Google Shape;1465;p150"/>
          <p:cNvSpPr/>
          <p:nvPr/>
        </p:nvSpPr>
        <p:spPr>
          <a:xfrm>
            <a:off x="408748" y="3854750"/>
            <a:ext cx="2545200" cy="491400"/>
          </a:xfrm>
          <a:prstGeom prst="wedgeRoundRectCallout">
            <a:avLst>
              <a:gd name="adj1" fmla="val 29160"/>
              <a:gd name="adj2" fmla="val -84324"/>
              <a:gd name="adj3" fmla="val 16667"/>
            </a:avLst>
          </a:prstGeom>
          <a:noFill/>
          <a:ln w="254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今年（你）要送我生日禮物喔！</a:t>
            </a: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Google Shape;1466;p150"/>
          <p:cNvSpPr/>
          <p:nvPr/>
        </p:nvSpPr>
        <p:spPr>
          <a:xfrm>
            <a:off x="5521124" y="1742692"/>
            <a:ext cx="2162606" cy="682620"/>
          </a:xfrm>
          <a:prstGeom prst="wedgeRoundRectCallout">
            <a:avLst>
              <a:gd name="adj1" fmla="val 34048"/>
              <a:gd name="adj2" fmla="val -106233"/>
              <a:gd name="adj3" fmla="val 16667"/>
            </a:avLst>
          </a:prstGeom>
          <a:noFill/>
          <a:ln w="254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</a:t>
            </a:r>
            <a:r>
              <a:rPr lang="zh-TW" altLang="en-US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喜歡上你了！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Google Shape;1467;p150"/>
          <p:cNvSpPr/>
          <p:nvPr/>
        </p:nvSpPr>
        <p:spPr>
          <a:xfrm>
            <a:off x="3027532" y="3773347"/>
            <a:ext cx="1776780" cy="1048146"/>
          </a:xfrm>
          <a:prstGeom prst="wedgeRoundRectCallout">
            <a:avLst>
              <a:gd name="adj1" fmla="val 13987"/>
              <a:gd name="adj2" fmla="val -80982"/>
              <a:gd name="adj3" fmla="val 16667"/>
            </a:avLst>
          </a:prstGeom>
          <a:noFill/>
          <a:ln w="254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○○○（你）要不要跟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</a:t>
            </a:r>
            <a:r>
              <a:rPr lang="zh-TW" altLang="en-US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一起去旁聽審議會！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" name="Google Shape;1468;p150"/>
          <p:cNvPicPr preferRelativeResize="0"/>
          <p:nvPr/>
        </p:nvPicPr>
        <p:blipFill rotWithShape="1">
          <a:blip r:embed="rId2">
            <a:alphaModFix/>
          </a:blip>
          <a:srcRect l="5069"/>
          <a:stretch/>
        </p:blipFill>
        <p:spPr>
          <a:xfrm rot="377749">
            <a:off x="7139020" y="-77667"/>
            <a:ext cx="3764303" cy="2234053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2" name="Google Shape;1469;p150"/>
          <p:cNvSpPr/>
          <p:nvPr/>
        </p:nvSpPr>
        <p:spPr>
          <a:xfrm>
            <a:off x="3050996" y="1742692"/>
            <a:ext cx="2214000" cy="491400"/>
          </a:xfrm>
          <a:prstGeom prst="wedgeRoundRectCallout">
            <a:avLst>
              <a:gd name="adj1" fmla="val 15516"/>
              <a:gd name="adj2" fmla="val -108708"/>
              <a:gd name="adj3" fmla="val 16667"/>
            </a:avLst>
          </a:prstGeom>
          <a:noFill/>
          <a:ln w="254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依據研究，那個陶罐可能有超過一千年以上的歷史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Google Shape;1470;p150"/>
          <p:cNvSpPr/>
          <p:nvPr/>
        </p:nvSpPr>
        <p:spPr>
          <a:xfrm>
            <a:off x="4943684" y="3854750"/>
            <a:ext cx="3319800" cy="898829"/>
          </a:xfrm>
          <a:prstGeom prst="wedgeRoundRectCallout">
            <a:avLst>
              <a:gd name="adj1" fmla="val 29230"/>
              <a:gd name="adj2" fmla="val -93830"/>
              <a:gd name="adj3" fmla="val 16667"/>
            </a:avLst>
          </a:prstGeom>
          <a:noFill/>
          <a:ln w="254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這個考古遺址應該要經過（主管機關與審議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委員）妥善</a:t>
            </a:r>
            <a:r>
              <a:rPr lang="zh-TW" altLang="en-US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對其內涵與價值作</a:t>
            </a:r>
            <a:r>
              <a:rPr lang="en-US" alt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討論審議</a:t>
            </a:r>
            <a:r>
              <a:rPr lang="zh-TW" altLang="en-US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，依其在台灣歷史上的重要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</a:t>
            </a:r>
            <a:r>
              <a:rPr lang="zh-TW" altLang="en-US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特殊</a:t>
            </a:r>
            <a:r>
              <a:rPr lang="zh-TW" sz="14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指定</a:t>
            </a:r>
            <a:endParaRPr sz="14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Google Shape;1471;p150"/>
          <p:cNvSpPr txBox="1">
            <a:spLocks/>
          </p:cNvSpPr>
          <p:nvPr/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54</a:t>
            </a:fld>
            <a:endParaRPr lang="en-US"/>
          </a:p>
        </p:txBody>
      </p:sp>
      <p:sp>
        <p:nvSpPr>
          <p:cNvPr id="15" name="Google Shape;1472;p150"/>
          <p:cNvSpPr/>
          <p:nvPr/>
        </p:nvSpPr>
        <p:spPr>
          <a:xfrm>
            <a:off x="6207760" y="298169"/>
            <a:ext cx="1451700" cy="799200"/>
          </a:xfrm>
          <a:prstGeom prst="wedgeRoundRectCallout">
            <a:avLst>
              <a:gd name="adj1" fmla="val 60396"/>
              <a:gd name="adj2" fmla="val 27478"/>
              <a:gd name="adj3" fmla="val 16667"/>
            </a:avLst>
          </a:prstGeom>
          <a:noFill/>
          <a:ln w="38100" cap="flat" cmpd="sng">
            <a:solidFill>
              <a:srgbClr val="163A5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 dirty="0">
                <a:solidFill>
                  <a:schemeClr val="l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有人想過我的感受嗎？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7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55</a:t>
            </a:fld>
            <a:endParaRPr lang="zh-TW" altLang="en-US"/>
          </a:p>
        </p:txBody>
      </p:sp>
      <p:sp>
        <p:nvSpPr>
          <p:cNvPr id="3" name="Google Shape;1477;p151"/>
          <p:cNvSpPr txBox="1">
            <a:spLocks/>
          </p:cNvSpPr>
          <p:nvPr/>
        </p:nvSpPr>
        <p:spPr>
          <a:xfrm>
            <a:off x="556730" y="6462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92592"/>
            </a:pPr>
            <a:r>
              <a:rPr lang="zh-TW" altLang="en-US" sz="2400" b="1" dirty="0" smtClean="0">
                <a:solidFill>
                  <a:schemeClr val="bg1"/>
                </a:solidFill>
              </a:rPr>
              <a:t>請問｜當時民眾發起給文化部與宜蘭縣政府的陳情版本一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Google Shape;1478;p151"/>
          <p:cNvSpPr txBox="1">
            <a:spLocks/>
          </p:cNvSpPr>
          <p:nvPr/>
        </p:nvSpPr>
        <p:spPr>
          <a:xfrm>
            <a:off x="495530" y="1145207"/>
            <a:ext cx="82908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spcBef>
                <a:spcPts val="600"/>
              </a:spcBef>
              <a:buSzPts val="2400"/>
              <a:buFont typeface="Arial"/>
              <a:buChar char="▪"/>
            </a:pPr>
            <a:r>
              <a:rPr lang="zh-TW" altLang="en-US" sz="2000" b="1" dirty="0" smtClean="0">
                <a:solidFill>
                  <a:schemeClr val="bg1"/>
                </a:solidFill>
              </a:rPr>
              <a:t>那些句子事陳述事情？</a:t>
            </a:r>
          </a:p>
          <a:p>
            <a:pPr marL="457200" indent="-381000">
              <a:spcBef>
                <a:spcPts val="600"/>
              </a:spcBef>
              <a:buSzPts val="2400"/>
              <a:buFont typeface="Arial"/>
              <a:buChar char="▪"/>
            </a:pPr>
            <a:r>
              <a:rPr lang="zh-TW" altLang="en-US" sz="2000" b="1" dirty="0" smtClean="0">
                <a:solidFill>
                  <a:schemeClr val="bg1"/>
                </a:solidFill>
              </a:rPr>
              <a:t>那些句子是訴求？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Google Shape;1479;p151"/>
          <p:cNvPicPr preferRelativeResize="0"/>
          <p:nvPr/>
        </p:nvPicPr>
        <p:blipFill rotWithShape="1">
          <a:blip r:embed="rId2">
            <a:alphaModFix/>
          </a:blip>
          <a:srcRect l="9229" t="70223" r="35570" b="448"/>
          <a:stretch/>
        </p:blipFill>
        <p:spPr>
          <a:xfrm>
            <a:off x="0" y="2257633"/>
            <a:ext cx="9464040" cy="28282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80;p151"/>
          <p:cNvSpPr txBox="1">
            <a:spLocks/>
          </p:cNvSpPr>
          <p:nvPr/>
        </p:nvSpPr>
        <p:spPr>
          <a:xfrm>
            <a:off x="8675557" y="47939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55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5468551" y="1873656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72533A"/>
                </a:solidFill>
              </a:rPr>
              <a:t>引用</a:t>
            </a:r>
            <a:r>
              <a:rPr lang="zh-TW" altLang="en-US" b="1" dirty="0" smtClean="0">
                <a:solidFill>
                  <a:srgbClr val="72533A"/>
                </a:solidFill>
              </a:rPr>
              <a:t>自 </a:t>
            </a:r>
            <a:r>
              <a:rPr lang="zh-TW" altLang="zh-TW" b="1" dirty="0" smtClean="0">
                <a:solidFill>
                  <a:srgbClr val="72533A"/>
                </a:solidFill>
              </a:rPr>
              <a:t>邁向</a:t>
            </a:r>
            <a:r>
              <a:rPr lang="zh-TW" altLang="zh-TW" b="1" dirty="0">
                <a:solidFill>
                  <a:srgbClr val="72533A"/>
                </a:solidFill>
              </a:rPr>
              <a:t>現地保存遺址｜漢本前線</a:t>
            </a:r>
            <a:r>
              <a:rPr lang="zh-TW" altLang="zh-TW" dirty="0">
                <a:solidFill>
                  <a:srgbClr val="72533A"/>
                </a:solidFill>
              </a:rPr>
              <a:t> 粉專</a:t>
            </a:r>
            <a:endParaRPr lang="zh-TW" altLang="en-US" dirty="0">
              <a:solidFill>
                <a:srgbClr val="7253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56</a:t>
            </a:fld>
            <a:endParaRPr lang="zh-TW" altLang="en-US"/>
          </a:p>
        </p:txBody>
      </p:sp>
      <p:sp>
        <p:nvSpPr>
          <p:cNvPr id="3" name="Google Shape;1485;p152"/>
          <p:cNvSpPr txBox="1">
            <a:spLocks/>
          </p:cNvSpPr>
          <p:nvPr/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56</a:t>
            </a:fld>
            <a:endParaRPr lang="en-US"/>
          </a:p>
        </p:txBody>
      </p:sp>
      <p:sp>
        <p:nvSpPr>
          <p:cNvPr id="4" name="Google Shape;1486;p152"/>
          <p:cNvSpPr txBox="1">
            <a:spLocks/>
          </p:cNvSpPr>
          <p:nvPr/>
        </p:nvSpPr>
        <p:spPr>
          <a:xfrm>
            <a:off x="404817" y="292493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92592"/>
            </a:pPr>
            <a:r>
              <a:rPr lang="zh-TW" altLang="en-US" sz="2400" b="1" dirty="0" smtClean="0">
                <a:solidFill>
                  <a:schemeClr val="bg1"/>
                </a:solidFill>
              </a:rPr>
              <a:t>更有說服力｜拿出法規與價值來說明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5" name="Google Shape;1487;p152"/>
          <p:cNvGrpSpPr/>
          <p:nvPr/>
        </p:nvGrpSpPr>
        <p:grpSpPr>
          <a:xfrm>
            <a:off x="107322" y="1908876"/>
            <a:ext cx="8929356" cy="3315938"/>
            <a:chOff x="285527" y="1496887"/>
            <a:chExt cx="8468179" cy="3144679"/>
          </a:xfrm>
        </p:grpSpPr>
        <p:pic>
          <p:nvPicPr>
            <p:cNvPr id="6" name="Google Shape;1488;p152"/>
            <p:cNvPicPr preferRelativeResize="0"/>
            <p:nvPr/>
          </p:nvPicPr>
          <p:blipFill rotWithShape="1">
            <a:blip r:embed="rId2">
              <a:alphaModFix/>
            </a:blip>
            <a:srcRect l="2279" t="6266" r="31442" b="49973"/>
            <a:stretch/>
          </p:blipFill>
          <p:spPr>
            <a:xfrm>
              <a:off x="285527" y="1496887"/>
              <a:ext cx="8468179" cy="31446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Google Shape;1489;p152"/>
            <p:cNvCxnSpPr/>
            <p:nvPr/>
          </p:nvCxnSpPr>
          <p:spPr>
            <a:xfrm rot="10800000" flipH="1">
              <a:off x="5631543" y="3563371"/>
              <a:ext cx="1269900" cy="14400"/>
            </a:xfrm>
            <a:prstGeom prst="straightConnector1">
              <a:avLst/>
            </a:prstGeom>
            <a:noFill/>
            <a:ln w="9525" cap="flat" cmpd="sng">
              <a:solidFill>
                <a:srgbClr val="3781C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1490;p152"/>
            <p:cNvCxnSpPr/>
            <p:nvPr/>
          </p:nvCxnSpPr>
          <p:spPr>
            <a:xfrm>
              <a:off x="6749143" y="3998686"/>
              <a:ext cx="1052400" cy="0"/>
            </a:xfrm>
            <a:prstGeom prst="straightConnector1">
              <a:avLst/>
            </a:prstGeom>
            <a:noFill/>
            <a:ln w="9525" cap="flat" cmpd="sng">
              <a:solidFill>
                <a:srgbClr val="3781C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1491;p152"/>
            <p:cNvCxnSpPr/>
            <p:nvPr/>
          </p:nvCxnSpPr>
          <p:spPr>
            <a:xfrm>
              <a:off x="1516743" y="4216400"/>
              <a:ext cx="1161000" cy="0"/>
            </a:xfrm>
            <a:prstGeom prst="straightConnector1">
              <a:avLst/>
            </a:prstGeom>
            <a:noFill/>
            <a:ln w="9525" cap="flat" cmpd="sng">
              <a:solidFill>
                <a:srgbClr val="3781C4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" name="Google Shape;1492;p152"/>
          <p:cNvSpPr txBox="1">
            <a:spLocks/>
          </p:cNvSpPr>
          <p:nvPr/>
        </p:nvSpPr>
        <p:spPr>
          <a:xfrm>
            <a:off x="232357" y="639850"/>
            <a:ext cx="82908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spcBef>
                <a:spcPts val="600"/>
              </a:spcBef>
              <a:buSzPts val="2400"/>
              <a:buFont typeface="Arial"/>
              <a:buChar char="▪"/>
            </a:pPr>
            <a:r>
              <a:rPr lang="zh-TW" altLang="en-US" sz="2000" b="1" dirty="0" smtClean="0">
                <a:solidFill>
                  <a:schemeClr val="bg1"/>
                </a:solidFill>
              </a:rPr>
              <a:t>想想看，除了歷史資產珍貴的特性、人文價值和台灣精神，還有哪些規範或價值讓我們想要盡力保留考古遺址的完整性？</a:t>
            </a:r>
          </a:p>
          <a:p>
            <a:pPr marL="457200" indent="-381000">
              <a:spcBef>
                <a:spcPts val="600"/>
              </a:spcBef>
              <a:buSzPts val="2400"/>
              <a:buFont typeface="Arial"/>
              <a:buChar char="▪"/>
            </a:pPr>
            <a:r>
              <a:rPr lang="zh-TW" altLang="en-US" sz="2000" b="1" dirty="0" smtClean="0">
                <a:solidFill>
                  <a:schemeClr val="bg1"/>
                </a:solidFill>
              </a:rPr>
              <a:t>可以參考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《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文化資產保存法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》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、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《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文化基本法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》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的法律條文！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57</a:t>
            </a:fld>
            <a:endParaRPr lang="zh-TW" altLang="en-US"/>
          </a:p>
        </p:txBody>
      </p:sp>
      <p:sp>
        <p:nvSpPr>
          <p:cNvPr id="9" name="Google Shape;1497;p153"/>
          <p:cNvSpPr txBox="1">
            <a:spLocks noGrp="1"/>
          </p:cNvSpPr>
          <p:nvPr>
            <p:ph type="body" idx="1"/>
          </p:nvPr>
        </p:nvSpPr>
        <p:spPr>
          <a:xfrm>
            <a:off x="1213608" y="844662"/>
            <a:ext cx="8520600" cy="3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lnSpc>
                <a:spcPct val="157142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1400" b="1" dirty="0"/>
              <a:t>1-1 搜尋全國法規資料庫中的《文化資產保存法》（以下簡稱文資法）</a:t>
            </a:r>
            <a:endParaRPr sz="1400" b="1" dirty="0"/>
          </a:p>
          <a:p>
            <a:pPr marL="76200" lvl="0" indent="0" algn="l" rtl="0">
              <a:lnSpc>
                <a:spcPct val="157142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1400" b="1" dirty="0"/>
              <a:t>1-2 請看第4條第1項，寫著「本法所稱主管機關：在中央為文化部；在直轄市為直轄市政府</a:t>
            </a:r>
            <a:r>
              <a:rPr lang="zh-TW" sz="1400" b="1" dirty="0" smtClean="0"/>
              <a:t>；</a:t>
            </a:r>
            <a:r>
              <a:rPr lang="en-US" altLang="zh-TW" sz="1400" b="1" dirty="0" smtClean="0"/>
              <a:t/>
            </a:r>
            <a:br>
              <a:rPr lang="en-US" altLang="zh-TW" sz="1400" b="1" dirty="0" smtClean="0"/>
            </a:br>
            <a:r>
              <a:rPr lang="zh-TW" sz="1400" b="1" dirty="0" smtClean="0"/>
              <a:t>在</a:t>
            </a:r>
            <a:r>
              <a:rPr lang="zh-TW" sz="1400" b="1" dirty="0"/>
              <a:t>縣（市）為縣（市）政府。但自然地景及自然紀念物之中央主管機關為行政院農業</a:t>
            </a:r>
            <a:r>
              <a:rPr lang="zh-TW" sz="1400" b="1" dirty="0" smtClean="0"/>
              <a:t>委員會</a:t>
            </a:r>
            <a:r>
              <a:rPr lang="en-US" altLang="zh-TW" sz="1400" b="1" dirty="0" smtClean="0"/>
              <a:t/>
            </a:r>
            <a:br>
              <a:rPr lang="en-US" altLang="zh-TW" sz="1400" b="1" dirty="0" smtClean="0"/>
            </a:br>
            <a:r>
              <a:rPr lang="zh-TW" sz="1400" b="1" dirty="0" smtClean="0"/>
              <a:t>（</a:t>
            </a:r>
            <a:r>
              <a:rPr lang="zh-TW" sz="1400" b="1" dirty="0"/>
              <a:t>以下簡稱農委會）。」</a:t>
            </a:r>
            <a:endParaRPr sz="1400" b="1" dirty="0"/>
          </a:p>
          <a:p>
            <a:pPr marL="76200" lvl="0" indent="0" algn="l" rtl="0">
              <a:lnSpc>
                <a:spcPct val="157142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1400" b="1" dirty="0"/>
              <a:t>1-3 </a:t>
            </a:r>
            <a:r>
              <a:rPr lang="zh-TW" sz="1400" b="1" dirty="0" smtClean="0"/>
              <a:t>用</a:t>
            </a:r>
            <a:r>
              <a:rPr lang="en-US" altLang="zh-TW" sz="1400" b="1" dirty="0" err="1" smtClean="0"/>
              <a:t>Blihun</a:t>
            </a:r>
            <a:r>
              <a:rPr lang="zh-TW" sz="1400" b="1" dirty="0" smtClean="0"/>
              <a:t>漢本</a:t>
            </a:r>
            <a:r>
              <a:rPr lang="zh-TW" altLang="en-US" sz="1400" b="1" dirty="0" smtClean="0"/>
              <a:t>考古</a:t>
            </a:r>
            <a:r>
              <a:rPr lang="zh-TW" sz="1400" b="1" dirty="0" smtClean="0"/>
              <a:t>遺址</a:t>
            </a:r>
            <a:r>
              <a:rPr lang="zh-TW" sz="1400" b="1" dirty="0"/>
              <a:t>的</a:t>
            </a:r>
            <a:r>
              <a:rPr lang="zh-TW" sz="1400" b="1" dirty="0" smtClean="0"/>
              <a:t>例子</a:t>
            </a:r>
            <a:r>
              <a:rPr lang="zh-TW" altLang="en-US" sz="1400" b="1" dirty="0" smtClean="0"/>
              <a:t>帶</a:t>
            </a:r>
            <a:r>
              <a:rPr lang="zh-TW" sz="1400" b="1" dirty="0" smtClean="0"/>
              <a:t>入</a:t>
            </a:r>
            <a:r>
              <a:rPr lang="zh-TW" sz="1400" b="1" dirty="0"/>
              <a:t>看看：</a:t>
            </a:r>
            <a:br>
              <a:rPr lang="zh-TW" sz="1400" b="1" dirty="0"/>
            </a:br>
            <a:r>
              <a:rPr lang="zh-TW" sz="1400" b="1" dirty="0"/>
              <a:t>發現具考古遺址價值、遺址經列冊後，誰負有監管</a:t>
            </a:r>
            <a:r>
              <a:rPr lang="zh-TW" sz="1400" b="1" dirty="0" smtClean="0"/>
              <a:t>維護</a:t>
            </a:r>
            <a:r>
              <a:rPr lang="zh-TW" altLang="en-US" sz="1400" b="1" dirty="0" smtClean="0"/>
              <a:t>考古</a:t>
            </a:r>
            <a:r>
              <a:rPr lang="zh-TW" sz="1400" b="1" dirty="0" smtClean="0"/>
              <a:t>遺址</a:t>
            </a:r>
            <a:r>
              <a:rPr lang="zh-TW" sz="1400" b="1" dirty="0"/>
              <a:t>責任？（文資法47條第1項）</a:t>
            </a:r>
            <a:r>
              <a:rPr lang="zh-TW" sz="1400" dirty="0"/>
              <a:t/>
            </a:r>
            <a:br>
              <a:rPr lang="zh-TW" sz="1400" dirty="0"/>
            </a:br>
            <a:r>
              <a:rPr lang="zh-TW" sz="1400" dirty="0"/>
              <a:t>✔</a:t>
            </a:r>
            <a:r>
              <a:rPr lang="zh-TW" sz="1400" b="1" dirty="0"/>
              <a:t>宜蘭縣（縣政府文化局） 🗶中央政府-行政院-文化部</a:t>
            </a:r>
            <a:r>
              <a:rPr lang="zh-TW" sz="1400" dirty="0" smtClean="0"/>
              <a:t/>
            </a:r>
            <a:br>
              <a:rPr lang="zh-TW" sz="1400" dirty="0" smtClean="0"/>
            </a:br>
            <a:r>
              <a:rPr lang="zh-TW" sz="1400" b="1" dirty="0" smtClean="0"/>
              <a:t>BUT</a:t>
            </a:r>
            <a:r>
              <a:rPr lang="zh-TW" altLang="en-US" sz="1400" b="1" dirty="0" smtClean="0"/>
              <a:t>但是</a:t>
            </a:r>
            <a:r>
              <a:rPr lang="zh-TW" sz="1400" b="1" dirty="0" smtClean="0"/>
              <a:t>蘇</a:t>
            </a:r>
            <a:r>
              <a:rPr lang="zh-TW" sz="1400" b="1" dirty="0"/>
              <a:t>花改工程執行機關：</a:t>
            </a:r>
            <a:r>
              <a:rPr lang="zh-TW" sz="1400" dirty="0"/>
              <a:t/>
            </a:r>
            <a:br>
              <a:rPr lang="zh-TW" sz="1400" dirty="0"/>
            </a:br>
            <a:r>
              <a:rPr lang="zh-TW" sz="1400" dirty="0"/>
              <a:t>✔</a:t>
            </a:r>
            <a:r>
              <a:rPr lang="zh-TW" sz="1400" b="1" dirty="0"/>
              <a:t>行政院─交通部公路總局</a:t>
            </a:r>
            <a:endParaRPr sz="1400" dirty="0"/>
          </a:p>
          <a:p>
            <a:pPr marL="76200" lvl="0" indent="0" algn="l" rtl="0">
              <a:lnSpc>
                <a:spcPct val="157142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altLang="zh-TW" sz="1400" b="1" dirty="0" smtClean="0"/>
              <a:t>※</a:t>
            </a:r>
            <a:r>
              <a:rPr lang="zh-TW" altLang="en-US" sz="1400" b="1" dirty="0" smtClean="0"/>
              <a:t>注意 當</a:t>
            </a:r>
            <a:r>
              <a:rPr lang="zh-TW" altLang="en-US" sz="1400" b="1" dirty="0"/>
              <a:t>考古遺址經</a:t>
            </a:r>
            <a:r>
              <a:rPr lang="zh-TW" sz="1400" b="1" dirty="0" smtClean="0"/>
              <a:t>指定</a:t>
            </a:r>
            <a:r>
              <a:rPr lang="zh-TW" sz="1400" b="1" dirty="0"/>
              <a:t>為國</a:t>
            </a:r>
            <a:r>
              <a:rPr lang="zh-TW" sz="1400" b="1" dirty="0" smtClean="0"/>
              <a:t>定</a:t>
            </a:r>
            <a:r>
              <a:rPr lang="zh-TW" altLang="en-US" sz="1400" b="1" dirty="0" smtClean="0"/>
              <a:t>考古</a:t>
            </a:r>
            <a:r>
              <a:rPr lang="zh-TW" sz="1400" b="1" dirty="0" smtClean="0"/>
              <a:t>遺址</a:t>
            </a:r>
            <a:r>
              <a:rPr lang="zh-TW" altLang="en-US" sz="1400" b="1" dirty="0" smtClean="0"/>
              <a:t>主管機關也改變了</a:t>
            </a:r>
            <a:r>
              <a:rPr lang="zh-TW" sz="1400" b="1" dirty="0" smtClean="0"/>
              <a:t>：</a:t>
            </a:r>
            <a:r>
              <a:rPr lang="zh-TW" sz="1400" dirty="0" smtClean="0"/>
              <a:t>✔</a:t>
            </a:r>
            <a:r>
              <a:rPr lang="zh-TW" sz="1400" b="1" dirty="0"/>
              <a:t>行政院─文化</a:t>
            </a:r>
            <a:r>
              <a:rPr lang="zh-TW" sz="1400" b="1" dirty="0" smtClean="0"/>
              <a:t>部</a:t>
            </a:r>
            <a:endParaRPr sz="1400" b="1" dirty="0"/>
          </a:p>
          <a:p>
            <a:pPr marL="76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1400" b="1" dirty="0"/>
              <a:t>1-4 請問你想陳情的考古遺址個案或事項，其主管機關是？</a:t>
            </a:r>
            <a:endParaRPr sz="1400" dirty="0"/>
          </a:p>
        </p:txBody>
      </p:sp>
      <p:sp>
        <p:nvSpPr>
          <p:cNvPr id="10" name="Google Shape;1498;p153"/>
          <p:cNvSpPr/>
          <p:nvPr/>
        </p:nvSpPr>
        <p:spPr>
          <a:xfrm>
            <a:off x="1307892" y="397707"/>
            <a:ext cx="80772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寄給誰｜辨識「提出的陳情事項」對應的主管機關</a:t>
            </a:r>
            <a:r>
              <a:rPr 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14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（才找的到要去哪個機關的網頁寫陳情信）</a:t>
            </a:r>
            <a:endParaRPr sz="1400" b="1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499;p153"/>
          <p:cNvSpPr txBox="1">
            <a:spLocks/>
          </p:cNvSpPr>
          <p:nvPr/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57</a:t>
            </a:fld>
            <a:endParaRPr 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70" b="76884" l="63040" r="77117">
                        <a14:foregroundMark x1="68268" y1="69729" x2="68268" y2="69729"/>
                        <a14:foregroundMark x1="68374" y1="70322" x2="68374" y2="70322"/>
                        <a14:foregroundMark x1="69708" y1="70068" x2="69708" y2="70068"/>
                        <a14:foregroundMark x1="70533" y1="69179" x2="70533" y2="69179"/>
                        <a14:foregroundMark x1="70978" y1="68544" x2="70978" y2="68544"/>
                        <a14:foregroundMark x1="71571" y1="69623" x2="71571" y2="6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30" t="62584" r="21238" b="21517"/>
          <a:stretch/>
        </p:blipFill>
        <p:spPr>
          <a:xfrm>
            <a:off x="-138681" y="0"/>
            <a:ext cx="1812264" cy="17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58</a:t>
            </a:fld>
            <a:endParaRPr lang="zh-TW" altLang="en-US"/>
          </a:p>
        </p:txBody>
      </p:sp>
      <p:sp>
        <p:nvSpPr>
          <p:cNvPr id="5" name="Google Shape;1505;p154"/>
          <p:cNvSpPr/>
          <p:nvPr/>
        </p:nvSpPr>
        <p:spPr>
          <a:xfrm>
            <a:off x="311700" y="277495"/>
            <a:ext cx="80772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寄給誰｜人民的陳情行動不只對管理文化事務的主管機關，想想看</a:t>
            </a:r>
            <a:br>
              <a:rPr lang="zh-TW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他們還寄陳情書給誰？</a:t>
            </a:r>
            <a:endParaRPr sz="20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506;p154"/>
          <p:cNvSpPr txBox="1">
            <a:spLocks/>
          </p:cNvSpPr>
          <p:nvPr/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58</a:t>
            </a:fld>
            <a:endParaRPr lang="en-US"/>
          </a:p>
        </p:txBody>
      </p:sp>
      <p:grpSp>
        <p:nvGrpSpPr>
          <p:cNvPr id="7" name="Google Shape;1507;p154"/>
          <p:cNvGrpSpPr/>
          <p:nvPr/>
        </p:nvGrpSpPr>
        <p:grpSpPr>
          <a:xfrm>
            <a:off x="543609" y="1287781"/>
            <a:ext cx="8056781" cy="3855719"/>
            <a:chOff x="467409" y="1043940"/>
            <a:chExt cx="8056781" cy="3855719"/>
          </a:xfrm>
        </p:grpSpPr>
        <p:pic>
          <p:nvPicPr>
            <p:cNvPr id="8" name="Google Shape;1508;p154"/>
            <p:cNvPicPr preferRelativeResize="0"/>
            <p:nvPr/>
          </p:nvPicPr>
          <p:blipFill rotWithShape="1">
            <a:blip r:embed="rId2">
              <a:alphaModFix/>
            </a:blip>
            <a:srcRect l="3623" t="44558" r="31208"/>
            <a:stretch/>
          </p:blipFill>
          <p:spPr>
            <a:xfrm>
              <a:off x="467409" y="1043940"/>
              <a:ext cx="8056781" cy="38557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Google Shape;1509;p154"/>
            <p:cNvCxnSpPr/>
            <p:nvPr/>
          </p:nvCxnSpPr>
          <p:spPr>
            <a:xfrm>
              <a:off x="4350300" y="1836057"/>
              <a:ext cx="475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1510;p154"/>
            <p:cNvCxnSpPr/>
            <p:nvPr/>
          </p:nvCxnSpPr>
          <p:spPr>
            <a:xfrm>
              <a:off x="3813271" y="4641567"/>
              <a:ext cx="2036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1" name="矩形 10"/>
          <p:cNvSpPr/>
          <p:nvPr/>
        </p:nvSpPr>
        <p:spPr>
          <a:xfrm>
            <a:off x="5084684" y="980004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72533A"/>
                </a:solidFill>
              </a:rPr>
              <a:t>引用</a:t>
            </a:r>
            <a:r>
              <a:rPr lang="zh-TW" altLang="en-US" b="1" dirty="0" smtClean="0">
                <a:solidFill>
                  <a:srgbClr val="72533A"/>
                </a:solidFill>
              </a:rPr>
              <a:t>自 </a:t>
            </a:r>
            <a:r>
              <a:rPr lang="zh-TW" altLang="zh-TW" b="1" dirty="0" smtClean="0">
                <a:solidFill>
                  <a:srgbClr val="72533A"/>
                </a:solidFill>
              </a:rPr>
              <a:t>邁向</a:t>
            </a:r>
            <a:r>
              <a:rPr lang="zh-TW" altLang="zh-TW" b="1" dirty="0">
                <a:solidFill>
                  <a:srgbClr val="72533A"/>
                </a:solidFill>
              </a:rPr>
              <a:t>現地保存遺址｜漢本前線</a:t>
            </a:r>
            <a:r>
              <a:rPr lang="zh-TW" altLang="zh-TW" dirty="0">
                <a:solidFill>
                  <a:srgbClr val="72533A"/>
                </a:solidFill>
              </a:rPr>
              <a:t> 粉專</a:t>
            </a:r>
            <a:endParaRPr lang="zh-TW" altLang="en-US" dirty="0">
              <a:solidFill>
                <a:srgbClr val="7253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8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59</a:t>
            </a:fld>
            <a:endParaRPr lang="zh-TW" altLang="en-US"/>
          </a:p>
        </p:txBody>
      </p:sp>
      <p:grpSp>
        <p:nvGrpSpPr>
          <p:cNvPr id="5" name="Google Shape;1515;p155"/>
          <p:cNvGrpSpPr/>
          <p:nvPr/>
        </p:nvGrpSpPr>
        <p:grpSpPr>
          <a:xfrm>
            <a:off x="58749" y="63614"/>
            <a:ext cx="9010762" cy="5068553"/>
            <a:chOff x="-796023" y="73986"/>
            <a:chExt cx="9010762" cy="5068553"/>
          </a:xfrm>
        </p:grpSpPr>
        <p:pic>
          <p:nvPicPr>
            <p:cNvPr id="6" name="Google Shape;1516;p1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796023" y="73986"/>
              <a:ext cx="9010762" cy="5068553"/>
            </a:xfrm>
            <a:prstGeom prst="rect">
              <a:avLst/>
            </a:prstGeom>
            <a:noFill/>
            <a:ln w="9525" cap="flat" cmpd="sng">
              <a:solidFill>
                <a:srgbClr val="B18867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7" name="Google Shape;1517;p155"/>
            <p:cNvGrpSpPr/>
            <p:nvPr/>
          </p:nvGrpSpPr>
          <p:grpSpPr>
            <a:xfrm>
              <a:off x="2011680" y="1598711"/>
              <a:ext cx="5504342" cy="307736"/>
              <a:chOff x="2011680" y="1598711"/>
              <a:chExt cx="5504342" cy="307736"/>
            </a:xfrm>
          </p:grpSpPr>
          <p:sp>
            <p:nvSpPr>
              <p:cNvPr id="17" name="Google Shape;1518;p155"/>
              <p:cNvSpPr/>
              <p:nvPr/>
            </p:nvSpPr>
            <p:spPr>
              <a:xfrm>
                <a:off x="2011680" y="1668779"/>
                <a:ext cx="1463100" cy="167700"/>
              </a:xfrm>
              <a:prstGeom prst="roundRect">
                <a:avLst>
                  <a:gd name="adj" fmla="val 16667"/>
                </a:avLst>
              </a:prstGeom>
              <a:noFill/>
              <a:ln w="19050" cap="flat" cmpd="sng">
                <a:solidFill>
                  <a:srgbClr val="B1886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519;p155"/>
              <p:cNvSpPr txBox="1"/>
              <p:nvPr/>
            </p:nvSpPr>
            <p:spPr>
              <a:xfrm>
                <a:off x="3573778" y="1598711"/>
                <a:ext cx="3942244" cy="307736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400" b="1" i="0" u="none" strike="noStrike" cap="none" dirty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簡短版本</a:t>
                </a:r>
                <a:r>
                  <a:rPr lang="zh-TW" sz="1400" b="1" i="0" u="none" strike="noStrike" cap="none" dirty="0" smtClean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的</a:t>
                </a:r>
                <a:r>
                  <a:rPr lang="zh-TW" altLang="en-US" sz="1400" b="1" i="0" u="none" strike="noStrike" cap="none" dirty="0" smtClean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意見</a:t>
                </a:r>
                <a:r>
                  <a:rPr lang="zh-TW" sz="1400" b="1" i="0" u="none" strike="noStrike" cap="none" dirty="0" smtClean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訴</a:t>
                </a:r>
                <a:r>
                  <a:rPr lang="zh-TW" sz="1400" b="1" i="0" u="none" strike="noStrike" cap="none" dirty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求</a:t>
                </a:r>
                <a:r>
                  <a:rPr lang="zh-TW" sz="1400" b="1" i="0" u="none" strike="noStrike" cap="none" dirty="0" smtClean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、</a:t>
                </a:r>
                <a:r>
                  <a:rPr lang="zh-TW" altLang="en-US" sz="1400" b="1" i="0" u="none" strike="noStrike" cap="none" dirty="0" smtClean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試試看</a:t>
                </a:r>
                <a:r>
                  <a:rPr lang="zh-TW" sz="1400" b="1" i="0" u="none" strike="noStrike" cap="none" dirty="0" smtClean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20</a:t>
                </a:r>
                <a:r>
                  <a:rPr lang="zh-TW" sz="1400" b="1" i="0" u="none" strike="noStrike" cap="none" dirty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個</a:t>
                </a:r>
                <a:r>
                  <a:rPr lang="zh-TW" sz="1400" b="1" i="0" u="none" strike="noStrike" cap="none" dirty="0" smtClean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字</a:t>
                </a:r>
                <a:r>
                  <a:rPr lang="zh-TW" altLang="en-US" sz="1400" b="1" i="0" u="none" strike="noStrike" cap="none" dirty="0" smtClean="0">
                    <a:solidFill>
                      <a:srgbClr val="72533A"/>
                    </a:solidFill>
                    <a:latin typeface="Arial"/>
                    <a:ea typeface="Arial"/>
                    <a:cs typeface="Arial"/>
                    <a:sym typeface="Arial"/>
                  </a:rPr>
                  <a:t>以內說明</a:t>
                </a:r>
                <a:endParaRPr sz="1400" b="1" i="0" u="none" strike="noStrike" cap="none" dirty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1520;p155"/>
            <p:cNvSpPr txBox="1"/>
            <p:nvPr/>
          </p:nvSpPr>
          <p:spPr>
            <a:xfrm>
              <a:off x="3573779" y="1962284"/>
              <a:ext cx="3794700" cy="7389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i="0" u="none" strike="noStrike" cap="none" dirty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1. 需陳情的事實描述。說明自己遭遇或觀察到什麼情形，認為有行政上的疏漏、缺失，行政機關應有所作為卻沒做或太被動</a:t>
              </a:r>
              <a:endParaRPr sz="1400" b="1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521;p155"/>
            <p:cNvSpPr txBox="1"/>
            <p:nvPr/>
          </p:nvSpPr>
          <p:spPr>
            <a:xfrm>
              <a:off x="3573780" y="2754991"/>
              <a:ext cx="3870900" cy="738623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i="0" u="none" strike="noStrike" cap="none" dirty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2. 提出訴求，結合點1說明如何維護自身或公眾的權益，也利於行政機關的行政目的或義務（有相關規定輔助佳，暫時找不到就說明價值）</a:t>
              </a:r>
              <a:endParaRPr sz="1400" b="1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22;p155"/>
            <p:cNvSpPr txBox="1"/>
            <p:nvPr/>
          </p:nvSpPr>
          <p:spPr>
            <a:xfrm>
              <a:off x="3573780" y="3655421"/>
              <a:ext cx="3794700" cy="5232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1" i="0" u="none" strike="noStrike" cap="none" dirty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3. 綜上所述，再強調一次請受陳情機關達成主旨寫</a:t>
              </a:r>
              <a:r>
                <a:rPr lang="zh-TW" sz="1400" b="1" i="0" u="none" strike="noStrike" cap="none" dirty="0" smtClean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的</a:t>
              </a:r>
              <a:r>
                <a:rPr lang="zh-TW" altLang="en-US" sz="1400" b="1" i="0" u="none" strike="noStrike" cap="none" dirty="0" smtClean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意見或</a:t>
              </a:r>
              <a:r>
                <a:rPr lang="zh-TW" sz="1400" b="1" i="0" u="none" strike="noStrike" cap="none" dirty="0" smtClean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訴</a:t>
              </a:r>
              <a:r>
                <a:rPr lang="zh-TW" sz="1400" b="1" i="0" u="none" strike="noStrike" cap="none" dirty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求</a:t>
              </a:r>
              <a:endParaRPr sz="1400" b="1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23;p155"/>
            <p:cNvSpPr/>
            <p:nvPr/>
          </p:nvSpPr>
          <p:spPr>
            <a:xfrm>
              <a:off x="2062480" y="2023487"/>
              <a:ext cx="1412100" cy="420000"/>
            </a:xfrm>
            <a:prstGeom prst="roundRect">
              <a:avLst>
                <a:gd name="adj" fmla="val 9014"/>
              </a:avLst>
            </a:prstGeom>
            <a:noFill/>
            <a:ln w="25400" cap="flat" cmpd="sng">
              <a:solidFill>
                <a:srgbClr val="B188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0" i="0" u="none" strike="noStrike" cap="none" dirty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我是</a:t>
              </a:r>
              <a:r>
                <a:rPr lang="zh-TW" sz="1400" b="0" i="0" u="none" strike="noStrike" cap="none" dirty="0" smtClean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事實</a:t>
              </a:r>
              <a:r>
                <a:rPr lang="zh-TW" altLang="en-US" sz="1400" b="0" i="0" u="none" strike="noStrike" cap="none" dirty="0" smtClean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陳</a:t>
              </a:r>
              <a:r>
                <a:rPr lang="zh-TW" sz="1400" b="0" i="0" u="none" strike="noStrike" cap="none" dirty="0" smtClean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述</a:t>
              </a:r>
              <a:endParaRPr sz="1400" b="0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24;p155"/>
            <p:cNvSpPr/>
            <p:nvPr/>
          </p:nvSpPr>
          <p:spPr>
            <a:xfrm>
              <a:off x="2062480" y="2544995"/>
              <a:ext cx="1412100" cy="420000"/>
            </a:xfrm>
            <a:prstGeom prst="roundRect">
              <a:avLst>
                <a:gd name="adj" fmla="val 9014"/>
              </a:avLst>
            </a:prstGeom>
            <a:noFill/>
            <a:ln w="25400" cap="flat" cmpd="sng">
              <a:solidFill>
                <a:srgbClr val="B188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0" i="0" u="none" strike="noStrike" cap="none" dirty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我是重要價值</a:t>
              </a:r>
              <a:endParaRPr sz="1400" b="0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25;p155"/>
            <p:cNvSpPr/>
            <p:nvPr/>
          </p:nvSpPr>
          <p:spPr>
            <a:xfrm>
              <a:off x="2062480" y="3075415"/>
              <a:ext cx="1412100" cy="420000"/>
            </a:xfrm>
            <a:prstGeom prst="roundRect">
              <a:avLst>
                <a:gd name="adj" fmla="val 9014"/>
              </a:avLst>
            </a:prstGeom>
            <a:noFill/>
            <a:ln w="25400" cap="flat" cmpd="sng">
              <a:solidFill>
                <a:srgbClr val="B188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 b="0" i="0" u="none" strike="noStrike" cap="none" dirty="0">
                  <a:solidFill>
                    <a:srgbClr val="72533A"/>
                  </a:solidFill>
                  <a:latin typeface="Arial"/>
                  <a:ea typeface="Arial"/>
                  <a:cs typeface="Arial"/>
                  <a:sym typeface="Arial"/>
                </a:rPr>
                <a:t>我是總結訴求</a:t>
              </a:r>
              <a:endParaRPr sz="1400" b="0" i="0" u="none" strike="noStrike" cap="none" dirty="0">
                <a:solidFill>
                  <a:srgbClr val="72533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1526;p155"/>
            <p:cNvCxnSpPr>
              <a:stCxn id="11" idx="3"/>
              <a:endCxn id="8" idx="1"/>
            </p:cNvCxnSpPr>
            <p:nvPr/>
          </p:nvCxnSpPr>
          <p:spPr>
            <a:xfrm>
              <a:off x="3474580" y="2233487"/>
              <a:ext cx="99300" cy="98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" name="Google Shape;1527;p155"/>
            <p:cNvCxnSpPr>
              <a:stCxn id="12" idx="3"/>
              <a:endCxn id="9" idx="1"/>
            </p:cNvCxnSpPr>
            <p:nvPr/>
          </p:nvCxnSpPr>
          <p:spPr>
            <a:xfrm>
              <a:off x="3474580" y="2754995"/>
              <a:ext cx="99200" cy="369308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" name="Google Shape;1528;p155"/>
            <p:cNvCxnSpPr>
              <a:stCxn id="13" idx="3"/>
            </p:cNvCxnSpPr>
            <p:nvPr/>
          </p:nvCxnSpPr>
          <p:spPr>
            <a:xfrm>
              <a:off x="3474580" y="3285415"/>
              <a:ext cx="99000" cy="631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9" name="Google Shape;1529;p155"/>
          <p:cNvSpPr/>
          <p:nvPr/>
        </p:nvSpPr>
        <p:spPr>
          <a:xfrm>
            <a:off x="152400" y="2187600"/>
            <a:ext cx="1351800" cy="1422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28575" cap="flat" cmpd="sng">
            <a:solidFill>
              <a:srgbClr val="7253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綜合一下</a:t>
            </a:r>
            <a:endParaRPr sz="2000" b="1" i="0" u="none" strike="noStrike" cap="none">
              <a:solidFill>
                <a:srgbClr val="72533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前面說的，生成</a:t>
            </a:r>
            <a:br>
              <a:rPr lang="zh-TW" sz="2000" b="1" i="0" u="none" strike="noStrike" cap="none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b="1" i="0" u="none" strike="noStrike" cap="none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陳情內容</a:t>
            </a:r>
            <a:endParaRPr>
              <a:solidFill>
                <a:srgbClr val="72533A"/>
              </a:solidFill>
            </a:endParaRPr>
          </a:p>
        </p:txBody>
      </p:sp>
      <p:sp>
        <p:nvSpPr>
          <p:cNvPr id="20" name="Google Shape;1530;p155"/>
          <p:cNvSpPr txBox="1">
            <a:spLocks/>
          </p:cNvSpPr>
          <p:nvPr/>
        </p:nvSpPr>
        <p:spPr>
          <a:xfrm>
            <a:off x="8675557" y="47939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06"/>
          <p:cNvSpPr txBox="1">
            <a:spLocks noGrp="1"/>
          </p:cNvSpPr>
          <p:nvPr>
            <p:ph type="body" idx="1"/>
          </p:nvPr>
        </p:nvSpPr>
        <p:spPr>
          <a:xfrm>
            <a:off x="1413600" y="2307574"/>
            <a:ext cx="63168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4000" dirty="0"/>
              <a:t>當代生活</a:t>
            </a:r>
            <a:r>
              <a:rPr lang="zh-TW" altLang="en-US" sz="4000" dirty="0"/>
              <a:t>與</a:t>
            </a:r>
            <a:r>
              <a:rPr lang="zh-TW" sz="4000" dirty="0"/>
              <a:t>建設</a:t>
            </a:r>
            <a:endParaRPr lang="en-US" altLang="zh-TW" sz="40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4000" dirty="0"/>
              <a:t>很容易就「</a:t>
            </a:r>
            <a:r>
              <a:rPr lang="zh-TW" sz="4000" dirty="0"/>
              <a:t>遇上</a:t>
            </a:r>
            <a:r>
              <a:rPr lang="zh-TW" altLang="en-US" sz="4000" dirty="0"/>
              <a:t>」考古</a:t>
            </a:r>
            <a:r>
              <a:rPr lang="zh-TW" sz="4000" dirty="0"/>
              <a:t>遺址</a:t>
            </a:r>
            <a:endParaRPr sz="4000" dirty="0"/>
          </a:p>
        </p:txBody>
      </p:sp>
      <p:sp>
        <p:nvSpPr>
          <p:cNvPr id="1023" name="Google Shape;1023;p106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0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60</a:t>
            </a:fld>
            <a:endParaRPr lang="zh-TW" altLang="en-US"/>
          </a:p>
        </p:txBody>
      </p:sp>
      <p:pic>
        <p:nvPicPr>
          <p:cNvPr id="5" name="Google Shape;1535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7526" y="207224"/>
            <a:ext cx="6806206" cy="47430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36;p156"/>
          <p:cNvSpPr txBox="1">
            <a:spLocks noGrp="1"/>
          </p:cNvSpPr>
          <p:nvPr>
            <p:ph type="body" idx="1"/>
          </p:nvPr>
        </p:nvSpPr>
        <p:spPr>
          <a:xfrm>
            <a:off x="4426857" y="2698120"/>
            <a:ext cx="4500600" cy="2266800"/>
          </a:xfrm>
          <a:prstGeom prst="rect">
            <a:avLst/>
          </a:prstGeom>
          <a:solidFill>
            <a:srgbClr val="72533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 sz="1600" dirty="0">
                <a:solidFill>
                  <a:schemeClr val="bg1"/>
                </a:solidFill>
              </a:rPr>
              <a:t>依據《文化資產保存法》第6條第2項</a:t>
            </a:r>
            <a:br>
              <a:rPr lang="zh-TW" sz="1600" dirty="0">
                <a:solidFill>
                  <a:schemeClr val="bg1"/>
                </a:solidFill>
              </a:rPr>
            </a:br>
            <a:r>
              <a:rPr lang="zh-TW" sz="1600" dirty="0">
                <a:solidFill>
                  <a:schemeClr val="bg1"/>
                </a:solidFill>
              </a:rPr>
              <a:t>前項審議會之任務、組織、運作、</a:t>
            </a:r>
            <a:r>
              <a:rPr lang="zh-TW" sz="1600" b="1" dirty="0">
                <a:solidFill>
                  <a:schemeClr val="bg1"/>
                </a:solidFill>
              </a:rPr>
              <a:t>旁聽</a:t>
            </a:r>
            <a:r>
              <a:rPr lang="zh-TW" sz="1600" dirty="0">
                <a:solidFill>
                  <a:schemeClr val="bg1"/>
                </a:solidFill>
              </a:rPr>
              <a:t>、委員之遴聘、任期、迴避及其他相關事項之辦法，由中央主管機關定之。</a:t>
            </a:r>
            <a:br>
              <a:rPr lang="zh-TW" sz="1600" dirty="0">
                <a:solidFill>
                  <a:schemeClr val="bg1"/>
                </a:solidFill>
              </a:rPr>
            </a:br>
            <a:endParaRPr sz="1600" dirty="0">
              <a:solidFill>
                <a:schemeClr val="bg1"/>
              </a:solidFill>
            </a:endParaRPr>
          </a:p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 sz="1600" dirty="0">
                <a:solidFill>
                  <a:schemeClr val="bg1"/>
                </a:solidFill>
              </a:rPr>
              <a:t>《文化資產審議會組織及運作辦法》</a:t>
            </a:r>
            <a:br>
              <a:rPr lang="zh-TW" sz="1600" dirty="0">
                <a:solidFill>
                  <a:schemeClr val="bg1"/>
                </a:solidFill>
              </a:rPr>
            </a:br>
            <a:r>
              <a:rPr lang="zh-TW" sz="1600" dirty="0">
                <a:solidFill>
                  <a:schemeClr val="bg1"/>
                </a:solidFill>
              </a:rPr>
              <a:t> 第11條第1項</a:t>
            </a:r>
            <a:br>
              <a:rPr lang="zh-TW" sz="1600" dirty="0">
                <a:solidFill>
                  <a:schemeClr val="bg1"/>
                </a:solidFill>
              </a:rPr>
            </a:br>
            <a:r>
              <a:rPr lang="zh-TW" sz="1600" dirty="0">
                <a:solidFill>
                  <a:schemeClr val="bg1"/>
                </a:solidFill>
              </a:rPr>
              <a:t>審議會開會前，相關個人、團體得向主管機關</a:t>
            </a:r>
            <a:r>
              <a:rPr lang="zh-TW" sz="1600" u="sng" dirty="0">
                <a:solidFill>
                  <a:schemeClr val="bg1"/>
                </a:solidFill>
              </a:rPr>
              <a:t>申請旁聽</a:t>
            </a:r>
            <a:r>
              <a:rPr lang="zh-TW" sz="1600" dirty="0">
                <a:solidFill>
                  <a:schemeClr val="bg1"/>
                </a:solidFill>
              </a:rPr>
              <a:t>。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7" name="Google Shape;1537;p156"/>
          <p:cNvSpPr txBox="1">
            <a:spLocks/>
          </p:cNvSpPr>
          <p:nvPr/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60</a:t>
            </a:fld>
            <a:endParaRPr lang="en-US"/>
          </a:p>
        </p:txBody>
      </p:sp>
      <p:sp>
        <p:nvSpPr>
          <p:cNvPr id="8" name="Google Shape;1538;p156"/>
          <p:cNvSpPr/>
          <p:nvPr/>
        </p:nvSpPr>
        <p:spPr>
          <a:xfrm>
            <a:off x="4651830" y="994229"/>
            <a:ext cx="2532600" cy="1458600"/>
          </a:xfrm>
          <a:prstGeom prst="round2DiagRect">
            <a:avLst>
              <a:gd name="adj1" fmla="val 16667"/>
              <a:gd name="adj2" fmla="val 0"/>
            </a:avLst>
          </a:prstGeom>
          <a:noFill/>
          <a:ln w="28575" cap="flat" cmpd="sng">
            <a:solidFill>
              <a:srgbClr val="B18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zh-TW" sz="16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→未來若有機會參與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</a:t>
            </a:r>
            <a:r>
              <a:rPr lang="zh-TW" altLang="en-US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TW" altLang="en-US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考古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遺址</a:t>
            </a:r>
            <a:r>
              <a:rPr lang="zh-TW" sz="16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審議會，可以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</a:t>
            </a:r>
            <a:r>
              <a:rPr lang="zh-TW" altLang="en-US" sz="1600" b="1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前述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陳</a:t>
            </a:r>
            <a:r>
              <a:rPr lang="zh-TW" sz="16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情書的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結構</a:t>
            </a:r>
            <a:r>
              <a:rPr lang="zh-TW" altLang="en-US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與篇幅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zh-TW" sz="1600" b="1" i="0" u="none" strike="noStrike" cap="none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登記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發言</a:t>
            </a:r>
            <a:r>
              <a:rPr lang="zh-TW" altLang="en-US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</a:t>
            </a:r>
            <a:r>
              <a:rPr lang="zh-TW" altLang="zh-TW" sz="1600" b="1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600" b="1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通常約</a:t>
            </a:r>
            <a:r>
              <a:rPr lang="en-US" altLang="zh-TW" sz="1600" b="1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TW" altLang="en-US" sz="1600" b="1" dirty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分鐘）</a:t>
            </a:r>
            <a:r>
              <a:rPr lang="zh-TW" sz="1600" b="1" i="0" u="none" strike="noStrike" cap="none" dirty="0" smtClean="0">
                <a:solidFill>
                  <a:srgbClr val="72533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sz="1600" b="1" i="0" u="none" strike="noStrike" cap="none" dirty="0">
              <a:solidFill>
                <a:srgbClr val="72533A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6" t="82519" r="67567" b="2074"/>
          <a:stretch/>
        </p:blipFill>
        <p:spPr>
          <a:xfrm>
            <a:off x="7539452" y="258363"/>
            <a:ext cx="1617800" cy="23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61</a:t>
            </a:fld>
            <a:endParaRPr lang="zh-TW" altLang="en-US"/>
          </a:p>
        </p:txBody>
      </p:sp>
      <p:graphicFrame>
        <p:nvGraphicFramePr>
          <p:cNvPr id="5" name="Google Shape;1543;p157"/>
          <p:cNvGraphicFramePr/>
          <p:nvPr/>
        </p:nvGraphicFramePr>
        <p:xfrm>
          <a:off x="620238" y="1304110"/>
          <a:ext cx="7830350" cy="3450750"/>
        </p:xfrm>
        <a:graphic>
          <a:graphicData uri="http://schemas.openxmlformats.org/drawingml/2006/table">
            <a:tbl>
              <a:tblPr firstRow="1" bandRow="1">
                <a:noFill/>
                <a:tableStyleId>{3886B156-9487-4774-BD3F-21C14D74A009}</a:tableStyleId>
              </a:tblPr>
              <a:tblGrid>
                <a:gridCol w="193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主旨（簡短版訴求）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27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陳情內容（結構可以自由調配、不限三段，但記得要陳述與訴求明確！）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陳述事情（第一段）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/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重要價值（第二段）</a:t>
                      </a:r>
                      <a:endParaRPr sz="1400" b="1" u="none" strike="noStrike" cap="none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u="none" strike="noStrike" cap="none" dirty="0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說明訴求（第三段）</a:t>
                      </a:r>
                      <a:endParaRPr sz="1400" b="1" u="none" strike="noStrike" cap="none" dirty="0">
                        <a:solidFill>
                          <a:schemeClr val="lt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Google Shape;1544;p157"/>
          <p:cNvSpPr/>
          <p:nvPr/>
        </p:nvSpPr>
        <p:spPr>
          <a:xfrm>
            <a:off x="620237" y="435065"/>
            <a:ext cx="8415000" cy="6705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2533A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△△△致○○機關的陳情信</a:t>
            </a: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（250-500字左右、找你關心的考古遺址試試看）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7" name="Google Shape;1545;p157"/>
          <p:cNvSpPr/>
          <p:nvPr/>
        </p:nvSpPr>
        <p:spPr>
          <a:xfrm>
            <a:off x="3422730" y="4444999"/>
            <a:ext cx="5028000" cy="619800"/>
          </a:xfrm>
          <a:prstGeom prst="snip2DiagRect">
            <a:avLst>
              <a:gd name="adj1" fmla="val 0"/>
              <a:gd name="adj2" fmla="val 16667"/>
            </a:avLst>
          </a:prstGeom>
          <a:noFill/>
          <a:ln w="25400" cap="flat" cmpd="sng">
            <a:solidFill>
              <a:srgbClr val="7253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寫完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寄至</a:t>
            </a:r>
            <a:r>
              <a:rPr lang="zh-TW" altLang="en-US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□□□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信箱</a:t>
            </a: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手寫掃描、打字皆收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老師可</a:t>
            </a:r>
            <a:r>
              <a:rPr lang="zh-TW" sz="1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回覆</a:t>
            </a: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撰寫建議</a:t>
            </a:r>
            <a:endParaRPr sz="1800" b="1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12" b="36918" l="5398" r="17549">
                        <a14:foregroundMark x1="8213" y1="29064" x2="8213" y2="29064"/>
                        <a14:foregroundMark x1="6520" y1="29530" x2="6520" y2="29530"/>
                        <a14:foregroundMark x1="7409" y1="30504" x2="7409" y2="30504"/>
                        <a14:foregroundMark x1="8044" y1="31054" x2="8044" y2="31054"/>
                        <a14:foregroundMark x1="9229" y1="31837" x2="9229" y2="31837"/>
                        <a14:foregroundMark x1="11262" y1="31837" x2="11262" y2="31837"/>
                        <a14:foregroundMark x1="12553" y1="31012" x2="12553" y2="31012"/>
                        <a14:foregroundMark x1="9589" y1="29869" x2="9589" y2="29869"/>
                        <a14:foregroundMark x1="10584" y1="30652" x2="10584" y2="30652"/>
                        <a14:foregroundMark x1="7155" y1="29170" x2="7155" y2="29170"/>
                        <a14:foregroundMark x1="7748" y1="29911" x2="7748" y2="29911"/>
                        <a14:foregroundMark x1="8594" y1="30059" x2="8594" y2="30059"/>
                        <a14:foregroundMark x1="7218" y1="29572" x2="7218" y2="29572"/>
                        <a14:foregroundMark x1="6266" y1="29213" x2="6266" y2="2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9" t="21680" r="82087" b="62566"/>
          <a:stretch/>
        </p:blipFill>
        <p:spPr>
          <a:xfrm>
            <a:off x="-90187" y="-139604"/>
            <a:ext cx="1244104" cy="15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62</a:t>
            </a:fld>
            <a:endParaRPr lang="zh-TW" altLang="en-US"/>
          </a:p>
        </p:txBody>
      </p:sp>
      <p:sp>
        <p:nvSpPr>
          <p:cNvPr id="6" name="Google Shape;1551;p158"/>
          <p:cNvSpPr txBox="1">
            <a:spLocks/>
          </p:cNvSpPr>
          <p:nvPr/>
        </p:nvSpPr>
        <p:spPr>
          <a:xfrm>
            <a:off x="1764044" y="379618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zh-TW" altLang="en-US" sz="2000" b="1" dirty="0" smtClean="0">
                <a:solidFill>
                  <a:schemeClr val="bg1"/>
                </a:solidFill>
              </a:rPr>
              <a:t>陳情書的可能與限制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Google Shape;1552;p158"/>
          <p:cNvSpPr txBox="1">
            <a:spLocks/>
          </p:cNvSpPr>
          <p:nvPr/>
        </p:nvSpPr>
        <p:spPr>
          <a:xfrm>
            <a:off x="462907" y="1294467"/>
            <a:ext cx="82908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usine"/>
              <a:buNone/>
              <a:defRPr sz="18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▫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indent="-381000" algn="l">
              <a:spcBef>
                <a:spcPts val="600"/>
              </a:spcBef>
              <a:buSzPts val="2400"/>
              <a:buFont typeface="Cousine"/>
              <a:buChar char="▪"/>
            </a:pPr>
            <a:r>
              <a:rPr lang="zh-TW" altLang="en-US" sz="2000" dirty="0" smtClean="0"/>
              <a:t>陳情書可以展現民意、要求主管機關正視公眾對考古遺址的訴求、</a:t>
            </a:r>
            <a:br>
              <a:rPr lang="zh-TW" altLang="en-US" sz="2000" dirty="0" smtClean="0"/>
            </a:br>
            <a:r>
              <a:rPr lang="zh-TW" altLang="en-US" sz="2000" dirty="0" smtClean="0"/>
              <a:t>行政機關原則上須回覆。</a:t>
            </a:r>
          </a:p>
          <a:p>
            <a:pPr indent="-381000" algn="l">
              <a:spcBef>
                <a:spcPts val="600"/>
              </a:spcBef>
              <a:buSzPts val="2400"/>
              <a:buFont typeface="Cousine"/>
              <a:buChar char="▪"/>
            </a:pPr>
            <a:r>
              <a:rPr lang="zh-TW" altLang="en-US" sz="2000" dirty="0" smtClean="0"/>
              <a:t>然而陳情仍為非正式的行政救濟管道，行政機關可以衡量案情作調查與處理，可以不按照訴求採取措施。如果對行政機關之回應不滿意，無法繼續提起訴願、訴訟。</a:t>
            </a:r>
          </a:p>
          <a:p>
            <a:pPr indent="-381000" algn="l">
              <a:spcBef>
                <a:spcPts val="600"/>
              </a:spcBef>
              <a:buSzPts val="2400"/>
              <a:buFont typeface="Cousine"/>
              <a:buChar char="▪"/>
            </a:pPr>
            <a:r>
              <a:rPr lang="zh-TW" altLang="en-US" sz="2000" dirty="0" smtClean="0"/>
              <a:t>就</a:t>
            </a:r>
            <a:r>
              <a:rPr lang="en-US" altLang="zh-TW" sz="2000" dirty="0" err="1" smtClean="0"/>
              <a:t>Blihun</a:t>
            </a:r>
            <a:r>
              <a:rPr lang="zh-TW" altLang="en-US" sz="2000" dirty="0" smtClean="0"/>
              <a:t>漢本考古遺址案而言，最終雖然指定為國定考古遺址，施工工法主要依原規劃，高架橋落柱範圍採搶救發掘、並未採替代方案。</a:t>
            </a:r>
            <a:br>
              <a:rPr lang="zh-TW" altLang="en-US" sz="2000" dirty="0" smtClean="0"/>
            </a:br>
            <a:r>
              <a:rPr lang="zh-TW" altLang="en-US" sz="2000" dirty="0" smtClean="0"/>
              <a:t>但成為國定考古遺址後，劃定區域因此有監管計畫及人員去維護，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dirty="0"/>
              <a:t>也</a:t>
            </a:r>
            <a:r>
              <a:rPr lang="zh-TW" altLang="en-US" sz="2000" dirty="0" smtClean="0"/>
              <a:t>有延續的展示推廣經費。</a:t>
            </a:r>
            <a:endParaRPr lang="zh-TW" altLang="en-US" sz="2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86" b="56837" l="58997" r="80652">
                        <a14:foregroundMark x1="70533" y1="46761" x2="70533" y2="46761"/>
                        <a14:foregroundMark x1="70809" y1="48243" x2="70809" y2="48243"/>
                        <a14:foregroundMark x1="74238" y1="47989" x2="74238" y2="47989"/>
                        <a14:foregroundMark x1="74090" y1="46867" x2="74090" y2="46867"/>
                        <a14:foregroundMark x1="70470" y1="47693" x2="70470" y2="47693"/>
                        <a14:foregroundMark x1="71401" y1="46613" x2="71401" y2="46613"/>
                        <a14:foregroundMark x1="74513" y1="47100" x2="74513" y2="47100"/>
                        <a14:foregroundMark x1="74682" y1="48201" x2="74682" y2="48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97" t="42550" r="18671" b="41712"/>
          <a:stretch/>
        </p:blipFill>
        <p:spPr>
          <a:xfrm>
            <a:off x="-127882" y="-68580"/>
            <a:ext cx="1891926" cy="130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54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63</a:t>
            </a:fld>
            <a:endParaRPr lang="zh-TW" altLang="en-US"/>
          </a:p>
        </p:txBody>
      </p:sp>
      <p:sp>
        <p:nvSpPr>
          <p:cNvPr id="6" name="Google Shape;1558;p159"/>
          <p:cNvSpPr txBox="1">
            <a:spLocks noGrp="1"/>
          </p:cNvSpPr>
          <p:nvPr>
            <p:ph type="title"/>
          </p:nvPr>
        </p:nvSpPr>
        <p:spPr>
          <a:xfrm>
            <a:off x="735297" y="31798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sz="2200" b="1" dirty="0">
                <a:solidFill>
                  <a:schemeClr val="bg1"/>
                </a:solidFill>
              </a:rPr>
              <a:t>反思我們與遺址的距離&amp;影響因素</a:t>
            </a:r>
            <a:endParaRPr sz="2200" b="1" dirty="0">
              <a:solidFill>
                <a:schemeClr val="bg1"/>
              </a:solidFill>
            </a:endParaRPr>
          </a:p>
        </p:txBody>
      </p:sp>
      <p:sp>
        <p:nvSpPr>
          <p:cNvPr id="7" name="Google Shape;1559;p159"/>
          <p:cNvSpPr txBox="1">
            <a:spLocks noGrp="1"/>
          </p:cNvSpPr>
          <p:nvPr>
            <p:ph type="body" idx="1"/>
          </p:nvPr>
        </p:nvSpPr>
        <p:spPr>
          <a:xfrm>
            <a:off x="4049500" y="1038513"/>
            <a:ext cx="3699300" cy="31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</a:pPr>
            <a:r>
              <a:rPr lang="zh-TW" sz="1800" b="1" dirty="0">
                <a:solidFill>
                  <a:schemeClr val="bg1"/>
                </a:solidFill>
              </a:rPr>
              <a:t>需要充分的記錄與研究，原址保存是最理想的保存</a:t>
            </a:r>
            <a:br>
              <a:rPr lang="zh-TW" sz="1800" b="1" dirty="0">
                <a:solidFill>
                  <a:schemeClr val="bg1"/>
                </a:solidFill>
              </a:rPr>
            </a:br>
            <a:endParaRPr sz="1800" b="1" dirty="0">
              <a:solidFill>
                <a:schemeClr val="bg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</a:pPr>
            <a:r>
              <a:rPr lang="zh-TW" sz="1800" b="1" dirty="0">
                <a:solidFill>
                  <a:schemeClr val="bg1"/>
                </a:solidFill>
              </a:rPr>
              <a:t>主管機關、考古家、公眾各有角色，充分依法評估&amp;保存、揭露資訊與參與</a:t>
            </a:r>
            <a:endParaRPr sz="1800" b="1" dirty="0">
              <a:solidFill>
                <a:schemeClr val="bg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24"/>
              <a:buNone/>
            </a:pPr>
            <a:endParaRPr sz="1800" b="1" dirty="0">
              <a:solidFill>
                <a:schemeClr val="bg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</a:pPr>
            <a:r>
              <a:rPr lang="zh-TW" sz="1800" b="1" dirty="0">
                <a:solidFill>
                  <a:schemeClr val="bg1"/>
                </a:solidFill>
              </a:rPr>
              <a:t>公眾有權關注遺址發掘現場的開放，繼續追問、要求遺址相關的研究與進入大家的視野</a:t>
            </a:r>
            <a:endParaRPr sz="1800" b="1" dirty="0">
              <a:solidFill>
                <a:schemeClr val="bg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24"/>
              <a:buNone/>
            </a:pPr>
            <a:endParaRPr b="1" dirty="0">
              <a:solidFill>
                <a:schemeClr val="dk2"/>
              </a:solidFill>
            </a:endParaRPr>
          </a:p>
        </p:txBody>
      </p:sp>
      <p:sp>
        <p:nvSpPr>
          <p:cNvPr id="8" name="Google Shape;1560;p159"/>
          <p:cNvSpPr/>
          <p:nvPr/>
        </p:nvSpPr>
        <p:spPr>
          <a:xfrm>
            <a:off x="1782700" y="1035150"/>
            <a:ext cx="2266800" cy="958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 b="1" dirty="0">
                <a:solidFill>
                  <a:schemeClr val="bg1"/>
                </a:solidFill>
                <a:latin typeface="Cousine"/>
                <a:ea typeface="Cousine"/>
                <a:cs typeface="Cousine"/>
                <a:sym typeface="Cousine"/>
              </a:rPr>
              <a:t>考古遺址的發掘具不可回復特性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9" name="Google Shape;1561;p159"/>
          <p:cNvSpPr/>
          <p:nvPr/>
        </p:nvSpPr>
        <p:spPr>
          <a:xfrm>
            <a:off x="1782700" y="2137828"/>
            <a:ext cx="2266800" cy="906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 b="1" dirty="0">
                <a:solidFill>
                  <a:schemeClr val="bg1"/>
                </a:solidFill>
                <a:latin typeface="Cousine"/>
                <a:ea typeface="Cousine"/>
                <a:cs typeface="Cousine"/>
                <a:sym typeface="Cousine"/>
              </a:rPr>
              <a:t>合法合理的考古遺址處置決議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0" name="Google Shape;1562;p159"/>
          <p:cNvSpPr/>
          <p:nvPr/>
        </p:nvSpPr>
        <p:spPr>
          <a:xfrm>
            <a:off x="1782700" y="3188602"/>
            <a:ext cx="2266800" cy="807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BC6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2200" b="1" dirty="0">
                <a:solidFill>
                  <a:schemeClr val="bg1"/>
                </a:solidFill>
                <a:latin typeface="Cousine"/>
                <a:ea typeface="Cousine"/>
                <a:cs typeface="Cousine"/>
                <a:sym typeface="Cousine"/>
              </a:rPr>
              <a:t>發掘中開放</a:t>
            </a:r>
            <a:r>
              <a:rPr lang="zh-TW" sz="2200" b="1" dirty="0" smtClean="0">
                <a:solidFill>
                  <a:schemeClr val="bg1"/>
                </a:solidFill>
                <a:latin typeface="Cousine"/>
                <a:ea typeface="Cousine"/>
                <a:cs typeface="Cousine"/>
                <a:sym typeface="Cousine"/>
              </a:rPr>
              <a:t>、</a:t>
            </a:r>
            <a:r>
              <a:rPr lang="en-US" altLang="zh-TW" sz="2200" b="1" dirty="0" smtClean="0">
                <a:solidFill>
                  <a:schemeClr val="bg1"/>
                </a:solidFill>
                <a:latin typeface="Cousine"/>
                <a:ea typeface="Cousine"/>
                <a:cs typeface="Cousine"/>
                <a:sym typeface="Cousine"/>
              </a:rPr>
              <a:t/>
            </a:r>
            <a:br>
              <a:rPr lang="en-US" altLang="zh-TW" sz="2200" b="1" dirty="0" smtClean="0">
                <a:solidFill>
                  <a:schemeClr val="bg1"/>
                </a:solidFill>
                <a:latin typeface="Cousine"/>
                <a:ea typeface="Cousine"/>
                <a:cs typeface="Cousine"/>
                <a:sym typeface="Cousine"/>
              </a:rPr>
            </a:br>
            <a:r>
              <a:rPr lang="zh-TW" sz="2200" b="1" dirty="0" smtClean="0">
                <a:solidFill>
                  <a:schemeClr val="bg1"/>
                </a:solidFill>
                <a:latin typeface="Cousine"/>
                <a:ea typeface="Cousine"/>
                <a:cs typeface="Cousine"/>
                <a:sym typeface="Cousine"/>
              </a:rPr>
              <a:t>後續</a:t>
            </a:r>
            <a:r>
              <a:rPr lang="zh-TW" sz="2200" b="1" dirty="0">
                <a:solidFill>
                  <a:schemeClr val="bg1"/>
                </a:solidFill>
                <a:latin typeface="Cousine"/>
                <a:ea typeface="Cousine"/>
                <a:cs typeface="Cousine"/>
                <a:sym typeface="Cousine"/>
              </a:rPr>
              <a:t>追蹤</a:t>
            </a:r>
            <a:endParaRPr sz="2200" b="1" dirty="0">
              <a:solidFill>
                <a:schemeClr val="bg1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1" name="Google Shape;1563;p159"/>
          <p:cNvSpPr/>
          <p:nvPr/>
        </p:nvSpPr>
        <p:spPr>
          <a:xfrm>
            <a:off x="850325" y="1035150"/>
            <a:ext cx="787200" cy="2988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253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增進大眾了解考古學與考古遺址</a:t>
            </a:r>
            <a:endParaRPr sz="1800" b="1"/>
          </a:p>
        </p:txBody>
      </p:sp>
      <p:pic>
        <p:nvPicPr>
          <p:cNvPr id="12" name="Google Shape;1564;p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1175" y="4505337"/>
            <a:ext cx="7620000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65;p159"/>
          <p:cNvSpPr/>
          <p:nvPr/>
        </p:nvSpPr>
        <p:spPr>
          <a:xfrm rot="265865">
            <a:off x="6052900" y="422603"/>
            <a:ext cx="2442400" cy="465494"/>
          </a:xfrm>
          <a:prstGeom prst="roundRect">
            <a:avLst>
              <a:gd name="adj" fmla="val 1157"/>
            </a:avLst>
          </a:prstGeom>
          <a:solidFill>
            <a:srgbClr val="72533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zh-TW" sz="1500" b="1" dirty="0">
                <a:solidFill>
                  <a:schemeClr val="lt1"/>
                </a:solidFill>
              </a:rPr>
              <a:t>希望是標竿的距離</a:t>
            </a:r>
            <a:br>
              <a:rPr lang="zh-TW" sz="1500" b="1" dirty="0">
                <a:solidFill>
                  <a:schemeClr val="lt1"/>
                </a:solidFill>
              </a:rPr>
            </a:br>
            <a:r>
              <a:rPr lang="zh-TW" sz="1500" b="1" dirty="0">
                <a:solidFill>
                  <a:schemeClr val="lt1"/>
                </a:solidFill>
              </a:rPr>
              <a:t>不是工程圍欄的距離</a:t>
            </a:r>
            <a:endParaRPr sz="15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566;p159" descr="ノリノリのAIのキャラクタ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89829">
            <a:off x="8025772" y="-54229"/>
            <a:ext cx="1594658" cy="159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5187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11700" y="180796"/>
            <a:ext cx="8520600" cy="84180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solidFill>
                  <a:srgbClr val="72533A"/>
                </a:solidFill>
              </a:rPr>
              <a:t>更新</a:t>
            </a:r>
            <a:r>
              <a:rPr lang="zh-TW" altLang="en-US" sz="2400" dirty="0" smtClean="0">
                <a:solidFill>
                  <a:srgbClr val="72533A"/>
                </a:solidFill>
              </a:rPr>
              <a:t>消息</a:t>
            </a:r>
            <a:r>
              <a:rPr lang="en-US" altLang="zh-TW" sz="2400" dirty="0" smtClean="0">
                <a:solidFill>
                  <a:srgbClr val="72533A"/>
                </a:solidFill>
              </a:rPr>
              <a:t>I</a:t>
            </a:r>
            <a:endParaRPr lang="zh-TW" altLang="en-US" sz="2400" dirty="0">
              <a:solidFill>
                <a:srgbClr val="72533A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64</a:t>
            </a:fld>
            <a:endParaRPr lang="zh-TW" altLang="en-US"/>
          </a:p>
        </p:txBody>
      </p:sp>
      <p:sp>
        <p:nvSpPr>
          <p:cNvPr id="7" name="Google Shape;1577;p161"/>
          <p:cNvSpPr txBox="1">
            <a:spLocks/>
          </p:cNvSpPr>
          <p:nvPr/>
        </p:nvSpPr>
        <p:spPr>
          <a:xfrm>
            <a:off x="1568875" y="782859"/>
            <a:ext cx="34494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algn="l">
              <a:buClr>
                <a:schemeClr val="dk1"/>
              </a:buClr>
              <a:buSzPct val="61111"/>
              <a:buFont typeface="Arial"/>
              <a:buNone/>
            </a:pPr>
            <a:r>
              <a:rPr lang="zh-TW" altLang="en-US" sz="1800" b="1" dirty="0" smtClean="0">
                <a:solidFill>
                  <a:srgbClr val="72533A"/>
                </a:solidFill>
              </a:rPr>
              <a:t>漢本遺址珍貴文物 南島民族遷徙證據 </a:t>
            </a:r>
            <a:r>
              <a:rPr lang="en-US" altLang="zh-TW" sz="1800" b="1" dirty="0" smtClean="0">
                <a:solidFill>
                  <a:srgbClr val="72533A"/>
                </a:solidFill>
              </a:rPr>
              <a:t>2022/12/13</a:t>
            </a:r>
            <a:r>
              <a:rPr lang="zh-TW" altLang="en-US" sz="1800" b="1" dirty="0" smtClean="0">
                <a:solidFill>
                  <a:srgbClr val="72533A"/>
                </a:solidFill>
              </a:rPr>
              <a:t>原視記者報導</a:t>
            </a:r>
            <a:endParaRPr lang="zh-TW" altLang="en-US" dirty="0">
              <a:solidFill>
                <a:srgbClr val="72533A"/>
              </a:solidFill>
            </a:endParaRPr>
          </a:p>
        </p:txBody>
      </p:sp>
      <p:sp>
        <p:nvSpPr>
          <p:cNvPr id="8" name="Google Shape;1578;p161"/>
          <p:cNvSpPr txBox="1">
            <a:spLocks/>
          </p:cNvSpPr>
          <p:nvPr/>
        </p:nvSpPr>
        <p:spPr>
          <a:xfrm>
            <a:off x="1568875" y="1401586"/>
            <a:ext cx="3375900" cy="21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800" dirty="0" smtClean="0">
                <a:solidFill>
                  <a:srgbClr val="72533A"/>
                </a:solidFill>
              </a:rPr>
              <a:t>"</a:t>
            </a:r>
            <a:r>
              <a:rPr lang="en-US" altLang="zh-TW" sz="1800" dirty="0" err="1" smtClean="0">
                <a:solidFill>
                  <a:srgbClr val="72533A"/>
                </a:solidFill>
              </a:rPr>
              <a:t>Blihun</a:t>
            </a:r>
            <a:r>
              <a:rPr lang="zh-TW" altLang="en-US" sz="1800" dirty="0" smtClean="0">
                <a:solidFill>
                  <a:srgbClr val="72533A"/>
                </a:solidFill>
              </a:rPr>
              <a:t>漢本遺址目前已完成階段性考古發掘出土遺物的初步整理工作，但因為原本存放的工作室租約即將到期，這些文物預計</a:t>
            </a:r>
            <a:r>
              <a:rPr lang="en-US" altLang="zh-TW" sz="1800" dirty="0" smtClean="0">
                <a:solidFill>
                  <a:srgbClr val="72533A"/>
                </a:solidFill>
              </a:rPr>
              <a:t>111</a:t>
            </a:r>
            <a:r>
              <a:rPr lang="zh-TW" altLang="en-US" sz="1800" dirty="0" smtClean="0">
                <a:solidFill>
                  <a:srgbClr val="72533A"/>
                </a:solidFill>
              </a:rPr>
              <a:t>年</a:t>
            </a:r>
            <a:r>
              <a:rPr lang="en-US" altLang="zh-TW" sz="1800" dirty="0" smtClean="0">
                <a:solidFill>
                  <a:srgbClr val="72533A"/>
                </a:solidFill>
              </a:rPr>
              <a:t>2</a:t>
            </a:r>
            <a:r>
              <a:rPr lang="zh-TW" altLang="en-US" sz="1800" dirty="0" smtClean="0">
                <a:solidFill>
                  <a:srgbClr val="72533A"/>
                </a:solidFill>
              </a:rPr>
              <a:t>月將先暫時送往台東史前博物館安置。</a:t>
            </a:r>
            <a:r>
              <a:rPr lang="en-US" altLang="zh-TW" sz="1800" dirty="0" smtClean="0">
                <a:solidFill>
                  <a:srgbClr val="72533A"/>
                </a:solidFill>
              </a:rPr>
              <a:t>"</a:t>
            </a:r>
            <a:endParaRPr lang="zh-TW" altLang="en-US" sz="1800" dirty="0">
              <a:solidFill>
                <a:srgbClr val="72533A"/>
              </a:solidFill>
            </a:endParaRPr>
          </a:p>
        </p:txBody>
      </p:sp>
      <p:sp>
        <p:nvSpPr>
          <p:cNvPr id="9" name="Google Shape;1579;p161"/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64</a:t>
            </a:fld>
            <a:endParaRPr lang="en-US"/>
          </a:p>
        </p:txBody>
      </p:sp>
      <p:pic>
        <p:nvPicPr>
          <p:cNvPr id="10" name="Google Shape;1580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6688" y="1175699"/>
            <a:ext cx="1896600" cy="18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81;p161"/>
          <p:cNvSpPr txBox="1"/>
          <p:nvPr/>
        </p:nvSpPr>
        <p:spPr>
          <a:xfrm>
            <a:off x="4367238" y="3332550"/>
            <a:ext cx="41052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</p:spTree>
    <p:extLst>
      <p:ext uri="{BB962C8B-B14F-4D97-AF65-F5344CB8AC3E}">
        <p14:creationId xmlns:p14="http://schemas.microsoft.com/office/powerpoint/2010/main" val="4092461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5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65</a:t>
            </a:fld>
            <a:endParaRPr lang="zh-TW" altLang="en-US"/>
          </a:p>
        </p:txBody>
      </p:sp>
      <p:sp>
        <p:nvSpPr>
          <p:cNvPr id="4" name="標題 5"/>
          <p:cNvSpPr>
            <a:spLocks noGrp="1"/>
          </p:cNvSpPr>
          <p:nvPr>
            <p:ph type="title"/>
          </p:nvPr>
        </p:nvSpPr>
        <p:spPr>
          <a:xfrm>
            <a:off x="798806" y="245643"/>
            <a:ext cx="8520600" cy="841800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更新</a:t>
            </a:r>
            <a:r>
              <a:rPr lang="zh-TW" altLang="en-US" sz="2400" dirty="0" smtClean="0"/>
              <a:t>消息</a:t>
            </a:r>
            <a:r>
              <a:rPr lang="en-US" altLang="zh-TW" sz="2400" dirty="0" smtClean="0"/>
              <a:t>II</a:t>
            </a:r>
            <a:r>
              <a:rPr lang="zh-TW" altLang="en-US" sz="2400" dirty="0" smtClean="0"/>
              <a:t>　</a:t>
            </a:r>
            <a:r>
              <a:rPr lang="en-US" altLang="zh-TW" sz="2400" dirty="0" err="1" smtClean="0"/>
              <a:t>Blihun</a:t>
            </a:r>
            <a:r>
              <a:rPr lang="zh-TW" altLang="en-US" sz="2400" dirty="0" smtClean="0"/>
              <a:t>漢本考古遺址出土文物相關展示</a:t>
            </a:r>
            <a:endParaRPr lang="zh-TW" altLang="en-US" sz="2400" dirty="0"/>
          </a:p>
        </p:txBody>
      </p:sp>
      <p:pic>
        <p:nvPicPr>
          <p:cNvPr id="5" name="Google Shape;1572;p160"/>
          <p:cNvPicPr preferRelativeResize="0"/>
          <p:nvPr/>
        </p:nvPicPr>
        <p:blipFill rotWithShape="1">
          <a:blip r:embed="rId2">
            <a:alphaModFix/>
          </a:blip>
          <a:srcRect l="881" r="1126"/>
          <a:stretch/>
        </p:blipFill>
        <p:spPr>
          <a:xfrm>
            <a:off x="2812648" y="2173144"/>
            <a:ext cx="3518704" cy="233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「熣燦漢本－國定Blihun漢本考古遺址主題展」文宣海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28" y="1199790"/>
            <a:ext cx="2049228" cy="331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18" b="78599" l="40940" r="61029">
                        <a14:foregroundMark x1="48180" y1="72862" x2="48180" y2="72862"/>
                        <a14:foregroundMark x1="48222" y1="73709" x2="48222" y2="73709"/>
                        <a14:foregroundMark x1="48116" y1="74852" x2="48116" y2="74852"/>
                        <a14:foregroundMark x1="50360" y1="73857" x2="50360" y2="73857"/>
                        <a14:foregroundMark x1="50656" y1="72820" x2="50656" y2="72820"/>
                        <a14:foregroundMark x1="50847" y1="71020" x2="50847" y2="71020"/>
                        <a14:foregroundMark x1="54615" y1="65792" x2="54615" y2="65792"/>
                        <a14:foregroundMark x1="54488" y1="66427" x2="54488" y2="66427"/>
                        <a14:foregroundMark x1="55207" y1="65855" x2="55207" y2="65855"/>
                        <a14:foregroundMark x1="55461" y1="66533" x2="55461" y2="66533"/>
                        <a14:foregroundMark x1="55737" y1="67485" x2="55737" y2="67485"/>
                        <a14:foregroundMark x1="55694" y1="67019" x2="55694" y2="67019"/>
                        <a14:backgroundMark x1="51334" y1="71317" x2="51334" y2="71317"/>
                        <a14:backgroundMark x1="51228" y1="71655" x2="51228" y2="71655"/>
                        <a14:backgroundMark x1="51715" y1="71655" x2="51715" y2="71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8" t="61341" r="37236" b="20913"/>
          <a:stretch/>
        </p:blipFill>
        <p:spPr>
          <a:xfrm>
            <a:off x="-155546" y="-172249"/>
            <a:ext cx="1908704" cy="1529458"/>
          </a:xfrm>
          <a:prstGeom prst="rect">
            <a:avLst/>
          </a:prstGeom>
        </p:spPr>
      </p:pic>
      <p:pic>
        <p:nvPicPr>
          <p:cNvPr id="4098" name="Picture 2" descr="「玩美漢本-國定Blihun漢本考古遺址」主題展海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2" y="1223085"/>
            <a:ext cx="2045670" cy="330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826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22;p166"/>
          <p:cNvSpPr txBox="1">
            <a:spLocks/>
          </p:cNvSpPr>
          <p:nvPr/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algn="l">
              <a:buSzPts val="2000"/>
            </a:pPr>
            <a:r>
              <a:rPr lang="zh-TW" altLang="en-US" smtClean="0"/>
              <a:t>考古相關 有趣的書</a:t>
            </a:r>
            <a:endParaRPr lang="zh-TW" altLang="en-US"/>
          </a:p>
        </p:txBody>
      </p:sp>
      <p:sp>
        <p:nvSpPr>
          <p:cNvPr id="5" name="Google Shape;1623;p166"/>
          <p:cNvSpPr txBox="1">
            <a:spLocks/>
          </p:cNvSpPr>
          <p:nvPr/>
        </p:nvSpPr>
        <p:spPr>
          <a:xfrm>
            <a:off x="8523158" y="463273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66</a:t>
            </a:fld>
            <a:endParaRPr lang="en-US" dirty="0"/>
          </a:p>
        </p:txBody>
      </p:sp>
      <p:graphicFrame>
        <p:nvGraphicFramePr>
          <p:cNvPr id="6" name="Google Shape;1624;p166"/>
          <p:cNvGraphicFramePr/>
          <p:nvPr/>
        </p:nvGraphicFramePr>
        <p:xfrm>
          <a:off x="601133" y="1143000"/>
          <a:ext cx="7922025" cy="3674450"/>
        </p:xfrm>
        <a:graphic>
          <a:graphicData uri="http://schemas.openxmlformats.org/drawingml/2006/table">
            <a:tbl>
              <a:tblPr>
                <a:noFill/>
                <a:tableStyleId>{BB17F473-9FFA-454D-A3FD-0B9E78701E5A}</a:tableStyleId>
              </a:tblPr>
              <a:tblGrid>
                <a:gridCol w="792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◆生活在廢墟：你所不知道的考古學家與他們的一百種生活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◆時光出土：考古學的故事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◆風暴之子：失落的臺灣古文明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◆人類崛起：從直立行走、煮食生活到抽象語言，演化如何造就了現在的我們？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◆玦：孿生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◆歡迎來到末日戰場哈米吉多頓：跟著考古隊重探聖經古戰場，一段錯綜複雜的近代挖掘史詩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◆敞墳之地：移民路上的生與死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◆海角、考古、故事 : 在地層裡尋找和平島的大歷史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◆埃及的革命考古學</a:t>
                      </a:r>
                      <a:endParaRPr sz="1400" u="none" strike="noStrike" cap="none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2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sz="1400" u="none" strike="noStrike" cap="none" dirty="0">
                          <a:solidFill>
                            <a:schemeClr val="lt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◆我從太空考古：橫跨4大洲╳12國，從千年宮殿、古墓、聚落到隱藏的金字塔，透過衛星影像發掘傳統考古難以企及的人類歷史與記憶</a:t>
                      </a:r>
                      <a:endParaRPr sz="1400" u="none" strike="noStrike" cap="none" dirty="0"/>
                    </a:p>
                  </a:txBody>
                  <a:tcPr marL="9500" marR="9500" marT="6325" marB="632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40382" r="57626" b="41050"/>
          <a:stretch/>
        </p:blipFill>
        <p:spPr>
          <a:xfrm>
            <a:off x="6625760" y="19213"/>
            <a:ext cx="2518240" cy="194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07"/>
          <p:cNvSpPr txBox="1">
            <a:spLocks noGrp="1"/>
          </p:cNvSpPr>
          <p:nvPr>
            <p:ph type="title"/>
          </p:nvPr>
        </p:nvSpPr>
        <p:spPr>
          <a:xfrm>
            <a:off x="311689" y="53741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altLang="en-US" sz="3000" b="1" dirty="0"/>
              <a:t>建議案例一：</a:t>
            </a:r>
            <a:r>
              <a:rPr lang="en-US" altLang="zh-TW" sz="3000" b="1" dirty="0"/>
              <a:t/>
            </a:r>
            <a:br>
              <a:rPr lang="en-US" altLang="zh-TW" sz="3000" b="1" dirty="0"/>
            </a:br>
            <a:r>
              <a:rPr lang="zh-TW" sz="3000" b="1" dirty="0"/>
              <a:t>安塔基亞博物館飯店</a:t>
            </a:r>
            <a:r>
              <a:rPr lang="zh-TW" sz="2800" b="1" dirty="0"/>
              <a:t>（Museum Hotel Antakya）</a:t>
            </a:r>
            <a:endParaRPr sz="3000" b="1" dirty="0"/>
          </a:p>
        </p:txBody>
      </p:sp>
      <p:sp>
        <p:nvSpPr>
          <p:cNvPr id="1029" name="Google Shape;1029;p107"/>
          <p:cNvSpPr txBox="1">
            <a:spLocks noGrp="1"/>
          </p:cNvSpPr>
          <p:nvPr>
            <p:ph type="body" idx="1"/>
          </p:nvPr>
        </p:nvSpPr>
        <p:spPr>
          <a:xfrm>
            <a:off x="311689" y="2118299"/>
            <a:ext cx="8405311" cy="143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SzPct val="142855"/>
              <a:buNone/>
            </a:pPr>
            <a:r>
              <a:rPr lang="zh-TW" sz="1800" dirty="0"/>
              <a:t>2009年，土耳其Asfuroğlu 家族預計在此興建高級飯店，卻發現2300年前的考古遺址，還有愛神大理石雕像、世界最大單一馬賽克地磚......</a:t>
            </a:r>
            <a:endParaRPr sz="1800" dirty="0"/>
          </a:p>
        </p:txBody>
      </p:sp>
      <p:sp>
        <p:nvSpPr>
          <p:cNvPr id="1035" name="Google Shape;1035;p107"/>
          <p:cNvSpPr txBox="1"/>
          <p:nvPr/>
        </p:nvSpPr>
        <p:spPr>
          <a:xfrm>
            <a:off x="311689" y="3950438"/>
            <a:ext cx="560447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zh-TW" alt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介紹</a:t>
            </a:r>
            <a:r>
              <a:rPr lang="zh-TW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影片：</a:t>
            </a:r>
            <a:r>
              <a:rPr lang="zh-TW" sz="1200" b="0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https://www.youtube.com/watch?v=4l95ntFSvGQ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4BFFA1-B9D7-4EF4-833B-E64707176425}"/>
              </a:ext>
            </a:extLst>
          </p:cNvPr>
          <p:cNvSpPr/>
          <p:nvPr/>
        </p:nvSpPr>
        <p:spPr>
          <a:xfrm>
            <a:off x="311689" y="3688828"/>
            <a:ext cx="6116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hlinkClick r:id="rId4"/>
              </a:rPr>
              <a:t>飯店網站：</a:t>
            </a:r>
            <a:r>
              <a:rPr lang="en-US" altLang="zh-TW" sz="1200" dirty="0">
                <a:hlinkClick r:id="rId4"/>
              </a:rPr>
              <a:t>Where History Meets Contemporary Luxury I The Museum Hotel Antakya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158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08"/>
          <p:cNvSpPr txBox="1">
            <a:spLocks noGrp="1"/>
          </p:cNvSpPr>
          <p:nvPr>
            <p:ph type="title"/>
          </p:nvPr>
        </p:nvSpPr>
        <p:spPr>
          <a:xfrm>
            <a:off x="311700" y="52732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altLang="en-US" sz="3000" b="1" dirty="0"/>
              <a:t>建議案例二：</a:t>
            </a:r>
            <a:r>
              <a:rPr lang="en-US" altLang="zh-TW" sz="3000" b="1" dirty="0"/>
              <a:t/>
            </a:r>
            <a:br>
              <a:rPr lang="en-US" altLang="zh-TW" sz="3000" b="1" dirty="0"/>
            </a:br>
            <a:r>
              <a:rPr lang="zh-TW" sz="3000" b="1" dirty="0"/>
              <a:t>希臘派瑞亞斯地鐵線</a:t>
            </a:r>
            <a:endParaRPr sz="3000" b="1" dirty="0"/>
          </a:p>
        </p:txBody>
      </p:sp>
      <p:sp>
        <p:nvSpPr>
          <p:cNvPr id="1041" name="Google Shape;1041;p108"/>
          <p:cNvSpPr txBox="1">
            <a:spLocks noGrp="1"/>
          </p:cNvSpPr>
          <p:nvPr>
            <p:ph type="body" idx="1"/>
          </p:nvPr>
        </p:nvSpPr>
        <p:spPr>
          <a:xfrm>
            <a:off x="311700" y="1705571"/>
            <a:ext cx="8520600" cy="11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8108"/>
              <a:buNone/>
            </a:pPr>
            <a:r>
              <a:rPr lang="zh-TW" altLang="en-US" sz="1800" dirty="0"/>
              <a:t>建設</a:t>
            </a:r>
            <a:r>
              <a:rPr lang="zh-TW" sz="1800" dirty="0"/>
              <a:t>連結希臘港口城市派瑞亞斯與雅典機場的地鐵路線</a:t>
            </a:r>
            <a:r>
              <a:rPr lang="zh-TW" altLang="en-US" sz="1800" dirty="0"/>
              <a:t>時，遇到考古遺址</a:t>
            </a:r>
            <a:endParaRPr sz="1800" dirty="0"/>
          </a:p>
        </p:txBody>
      </p:sp>
      <p:sp>
        <p:nvSpPr>
          <p:cNvPr id="1048" name="Google Shape;1048;p108"/>
          <p:cNvSpPr txBox="1"/>
          <p:nvPr/>
        </p:nvSpPr>
        <p:spPr>
          <a:xfrm>
            <a:off x="311700" y="2343547"/>
            <a:ext cx="416886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zh-TW" altLang="en-US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新聞</a:t>
            </a: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影片：</a:t>
            </a:r>
            <a:r>
              <a:rPr lang="zh-TW" sz="12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https://news.pts.org.tw/article/607814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7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09"/>
          <p:cNvSpPr txBox="1">
            <a:spLocks noGrp="1"/>
          </p:cNvSpPr>
          <p:nvPr>
            <p:ph type="title"/>
          </p:nvPr>
        </p:nvSpPr>
        <p:spPr>
          <a:xfrm>
            <a:off x="311700" y="51321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zh-TW" altLang="en-US" sz="3000" b="1" dirty="0"/>
              <a:t>建議案例三：</a:t>
            </a:r>
            <a:r>
              <a:rPr lang="en-US" altLang="zh-TW" sz="3000" b="1" dirty="0"/>
              <a:t/>
            </a:r>
            <a:br>
              <a:rPr lang="en-US" altLang="zh-TW" sz="3000" b="1" dirty="0"/>
            </a:br>
            <a:r>
              <a:rPr lang="zh-TW" sz="3000" b="1" dirty="0"/>
              <a:t>阿姆斯特丹南/北地鐵線</a:t>
            </a:r>
            <a:r>
              <a:rPr lang="zh-TW" sz="2800" b="1" dirty="0"/>
              <a:t>（BELOW THE SURFACE）</a:t>
            </a:r>
            <a:endParaRPr sz="3000" b="1" dirty="0"/>
          </a:p>
        </p:txBody>
      </p:sp>
      <p:sp>
        <p:nvSpPr>
          <p:cNvPr id="1056" name="Google Shape;1056;p109"/>
          <p:cNvSpPr txBox="1"/>
          <p:nvPr/>
        </p:nvSpPr>
        <p:spPr>
          <a:xfrm>
            <a:off x="403140" y="3011163"/>
            <a:ext cx="575077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800"/>
            </a:pPr>
            <a:r>
              <a:rPr lang="zh-TW" altLang="en-US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阿姆斯特丹南北地鐵線考古網站</a:t>
            </a: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altLang="zh-TW" sz="1200" u="sng" dirty="0">
                <a:solidFill>
                  <a:schemeClr val="hlink"/>
                </a:solidFill>
                <a:hlinkClick r:id="rId3"/>
              </a:rPr>
              <a:t>https://belowthesurface.amsterdam/en</a:t>
            </a:r>
            <a:endParaRPr lang="en-US" altLang="zh-TW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41;p108">
            <a:extLst>
              <a:ext uri="{FF2B5EF4-FFF2-40B4-BE49-F238E27FC236}">
                <a16:creationId xmlns:a16="http://schemas.microsoft.com/office/drawing/2014/main" id="{87C6FE27-3338-4404-96DC-049F4AAA70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3140" y="1896654"/>
            <a:ext cx="8520600" cy="11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8108"/>
              <a:buNone/>
            </a:pPr>
            <a:r>
              <a:rPr lang="zh-TW" altLang="en-US" sz="1800" dirty="0"/>
              <a:t>在建設地鐵過程中，在河道遺跡中發現各時期人們的物質文化。</a:t>
            </a:r>
            <a:endParaRPr lang="en-US" altLang="zh-TW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8108"/>
              <a:buNone/>
            </a:pPr>
            <a:r>
              <a:rPr lang="zh-TW" altLang="en-US" sz="1800" dirty="0"/>
              <a:t>除了在地鐵站中展示，也架設了網站讓大眾可以查詢、與文物互動。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4651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lentine template">
  <a:themeElements>
    <a:clrScheme name="Custom 347">
      <a:dk1>
        <a:srgbClr val="000000"/>
      </a:dk1>
      <a:lt1>
        <a:srgbClr val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18418</TotalTime>
  <Words>4121</Words>
  <Application>Microsoft Office PowerPoint</Application>
  <PresentationFormat>如螢幕大小 (16:9)</PresentationFormat>
  <Paragraphs>477</Paragraphs>
  <Slides>66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6" baseType="lpstr">
      <vt:lpstr>微軟正黑體</vt:lpstr>
      <vt:lpstr>Calibri</vt:lpstr>
      <vt:lpstr>Wingdings</vt:lpstr>
      <vt:lpstr>微軟正黑體</vt:lpstr>
      <vt:lpstr>Amatic SC</vt:lpstr>
      <vt:lpstr>新細明體</vt:lpstr>
      <vt:lpstr>Noto Serif CJK TC</vt:lpstr>
      <vt:lpstr>Cousine</vt:lpstr>
      <vt:lpstr>Arial</vt:lpstr>
      <vt:lpstr>Valentine template</vt:lpstr>
      <vt:lpstr>主題三： 考古遺址保存議題討論</vt:lpstr>
      <vt:lpstr>PowerPoint 簡報</vt:lpstr>
      <vt:lpstr>PowerPoint 簡報</vt:lpstr>
      <vt:lpstr>PowerPoint 簡報</vt:lpstr>
      <vt:lpstr>PowerPoint 簡報</vt:lpstr>
      <vt:lpstr>PowerPoint 簡報</vt:lpstr>
      <vt:lpstr>建議案例一： 安塔基亞博物館飯店（Museum Hotel Antakya）</vt:lpstr>
      <vt:lpstr>建議案例二： 希臘派瑞亞斯地鐵線</vt:lpstr>
      <vt:lpstr>建議案例三： 阿姆斯特丹南/北地鐵線（BELOW THE SURFACE）</vt:lpstr>
      <vt:lpstr>PowerPoint 簡報</vt:lpstr>
      <vt:lpstr>PowerPoint 簡報</vt:lpstr>
      <vt:lpstr>遺址與他們的產地</vt:lpstr>
      <vt:lpstr>PowerPoint 簡報</vt:lpstr>
      <vt:lpstr>考古遺址保存議題與討論 </vt:lpstr>
      <vt:lpstr>考古遺址×對話×行動</vt:lpstr>
      <vt:lpstr>PowerPoint 簡報</vt:lpstr>
      <vt:lpstr>PowerPoint 簡報</vt:lpstr>
      <vt:lpstr>PowerPoint 簡報</vt:lpstr>
      <vt:lpstr>看見考古遺址｜ 我們與Blihun漢本考古遺址的相遇</vt:lpstr>
      <vt:lpstr>PowerPoint 簡報</vt:lpstr>
      <vt:lpstr>PowerPoint 簡報</vt:lpstr>
      <vt:lpstr>第一回合｜ 當代交通需求遇見在土地中的歷史見證，誰該退讓？</vt:lpstr>
      <vt:lpstr>「你是誰」可能影響我們和考古遺址的距離</vt:lpstr>
      <vt:lpstr>接近當時議題的影片與閱讀材料</vt:lpstr>
      <vt:lpstr>她／他怎麼想？如何行動？  分組取得指定角色與討論</vt:lpstr>
      <vt:lpstr>PowerPoint 簡報</vt:lpstr>
      <vt:lpstr>PowerPoint 簡報</vt:lpstr>
      <vt:lpstr>PowerPoint 簡報</vt:lpstr>
      <vt:lpstr>2016/07/01 Blihun漢本考古遺址經審議，指定為國定考古遺址</vt:lpstr>
      <vt:lpstr>進入全國11處國定考古遺址之列</vt:lpstr>
      <vt:lpstr>蘇花改的橋墩 仍落在考古遺址之上</vt:lpstr>
      <vt:lpstr>PowerPoint 簡報</vt:lpstr>
      <vt:lpstr>第二回合｜如果能再決定一次 </vt:lpstr>
      <vt:lpstr>相關措施從「變更施工方式或工程配置」到「搶救發掘」都有可能</vt:lpstr>
      <vt:lpstr>疑似考古遺址的列冊與指定程序</vt:lpstr>
      <vt:lpstr>Blihun漢本考古遺址指定過程｜帶入個案時間軸與程序</vt:lpstr>
      <vt:lpstr>Blihun漢本考古遺址指定過程｜</vt:lpstr>
      <vt:lpstr>但是……本案仍定調在「搶救發掘」</vt:lpstr>
      <vt:lpstr>PowerPoint 簡報</vt:lpstr>
      <vt:lpstr>如果能再決定一次……</vt:lpstr>
      <vt:lpstr>選擇的理由</vt:lpstr>
      <vt:lpstr>聲援：2016年的公民意見</vt:lpstr>
      <vt:lpstr>PowerPoint 簡報</vt:lpstr>
      <vt:lpstr>更認識Blihun漢本考古遺址的文化內涵和現場</vt:lpstr>
      <vt:lpstr>近年展出的Blihun漢本考古遺址的文物</vt:lpstr>
      <vt:lpstr>PowerPoint 簡報</vt:lpstr>
      <vt:lpstr>PowerPoint 簡報</vt:lpstr>
      <vt:lpstr>PowerPoint 簡報</vt:lpstr>
      <vt:lpstr>第三回合｜ 請支援大家的考古遺址</vt:lpstr>
      <vt:lpstr>人民對考古遺址的意見｜聲援漢本遺址保存的陳情行動</vt:lpstr>
      <vt:lpstr>PowerPoint 簡報</vt:lpstr>
      <vt:lpstr>陳情的概念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反思我們與遺址的距離&amp;影響因素</vt:lpstr>
      <vt:lpstr>更新消息I</vt:lpstr>
      <vt:lpstr>更新消息II　Blihun漢本考古遺址出土文物相關展示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高中生微考古教案推廣工作坊 臺灣考古學會　歷史學科中心</dc:title>
  <dc:creator>JHU</dc:creator>
  <cp:lastModifiedBy>WYC</cp:lastModifiedBy>
  <cp:revision>135</cp:revision>
  <dcterms:modified xsi:type="dcterms:W3CDTF">2023-12-27T07:50:13Z</dcterms:modified>
</cp:coreProperties>
</file>